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embeddedFontLst>
    <p:embeddedFont>
      <p:font typeface="Lucida Sans" panose="020B060203050402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Medium"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tIb9EVCSjV+LX4MgrLmknuQA0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F1C473-0C58-44CC-BE7B-5390EAE32172}">
  <a:tblStyle styleId="{9EF1C473-0C58-44CC-BE7B-5390EAE321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587C8E-122E-4168-9BF7-1C36A9AA7B9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68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7a3e3e0a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g267a3e3e0a6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7a3e60a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267a3e60a9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3ba03a756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g23ba03a756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7a3e3e0a6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267a3e3e0a6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7a3e3e0a6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267a3e3e0a6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17"/>
          <p:cNvSpPr/>
          <p:nvPr/>
        </p:nvSpPr>
        <p:spPr>
          <a:xfrm>
            <a:off x="-2" y="4664147"/>
            <a:ext cx="9151089" cy="0"/>
          </a:xfrm>
          <a:prstGeom prst="rtTriangle">
            <a:avLst/>
          </a:prstGeom>
          <a:gradFill>
            <a:gsLst>
              <a:gs pos="0">
                <a:srgbClr val="6FA400"/>
              </a:gs>
              <a:gs pos="55000">
                <a:srgbClr val="AAE93D"/>
              </a:gs>
              <a:gs pos="100000">
                <a:srgbClr val="6FA400"/>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sp>
        <p:nvSpPr>
          <p:cNvPr id="17" name="Google Shape;17;p17"/>
          <p:cNvSpPr txBox="1">
            <a:spLocks noGrp="1"/>
          </p:cNvSpPr>
          <p:nvPr>
            <p:ph type="ctrTitle"/>
          </p:nvPr>
        </p:nvSpPr>
        <p:spPr>
          <a:xfrm>
            <a:off x="685800" y="1752601"/>
            <a:ext cx="7772400" cy="1829761"/>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rgbClr val="6C9000"/>
              </a:buClr>
              <a:buSzPts val="4800"/>
              <a:buFont typeface="Montserrat"/>
              <a:buNone/>
              <a:defRPr sz="4800">
                <a:solidFill>
                  <a:srgbClr val="6C9000"/>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ubTitle" idx="1"/>
          </p:nvPr>
        </p:nvSpPr>
        <p:spPr>
          <a:xfrm>
            <a:off x="685800" y="3611607"/>
            <a:ext cx="7772400" cy="1199704"/>
          </a:xfrm>
          <a:prstGeom prst="rect">
            <a:avLst/>
          </a:prstGeom>
          <a:noFill/>
          <a:ln>
            <a:noFill/>
          </a:ln>
        </p:spPr>
        <p:txBody>
          <a:bodyPr spcFirstLastPara="1" wrap="square" lIns="45700" tIns="45700" rIns="45700" bIns="45700" anchor="t" anchorCtr="0">
            <a:normAutofit/>
          </a:bodyPr>
          <a:lstStyle>
            <a:lvl1pPr marR="64008" lvl="0" algn="r">
              <a:lnSpc>
                <a:spcPct val="100000"/>
              </a:lnSpc>
              <a:spcBef>
                <a:spcPts val="400"/>
              </a:spcBef>
              <a:spcAft>
                <a:spcPts val="0"/>
              </a:spcAft>
              <a:buSzPts val="1836"/>
              <a:buFont typeface="Roboto Medium"/>
              <a:buNone/>
              <a:defRPr>
                <a:solidFill>
                  <a:schemeClr val="dk2"/>
                </a:solidFill>
                <a:latin typeface="Roboto Medium"/>
                <a:ea typeface="Roboto Medium"/>
                <a:cs typeface="Roboto Medium"/>
                <a:sym typeface="Roboto Medium"/>
              </a:defRPr>
            </a:lvl1pPr>
            <a:lvl2pPr lvl="1" algn="ctr">
              <a:lnSpc>
                <a:spcPct val="100000"/>
              </a:lnSpc>
              <a:spcBef>
                <a:spcPts val="324"/>
              </a:spcBef>
              <a:spcAft>
                <a:spcPts val="0"/>
              </a:spcAft>
              <a:buSzPts val="1800"/>
              <a:buNone/>
              <a:defRPr/>
            </a:lvl2pPr>
            <a:lvl3pPr lvl="2" algn="ctr">
              <a:lnSpc>
                <a:spcPct val="100000"/>
              </a:lnSpc>
              <a:spcBef>
                <a:spcPts val="350"/>
              </a:spcBef>
              <a:spcAft>
                <a:spcPts val="0"/>
              </a:spcAft>
              <a:buSzPts val="1800"/>
              <a:buNone/>
              <a:defRPr/>
            </a:lvl3pPr>
            <a:lvl4pPr lvl="3" algn="ctr">
              <a:lnSpc>
                <a:spcPct val="100000"/>
              </a:lnSpc>
              <a:spcBef>
                <a:spcPts val="350"/>
              </a:spcBef>
              <a:spcAft>
                <a:spcPts val="0"/>
              </a:spcAft>
              <a:buSzPts val="1800"/>
              <a:buNone/>
              <a:defRPr/>
            </a:lvl4pPr>
            <a:lvl5pPr lvl="4" algn="ctr">
              <a:lnSpc>
                <a:spcPct val="100000"/>
              </a:lnSpc>
              <a:spcBef>
                <a:spcPts val="350"/>
              </a:spcBef>
              <a:spcAft>
                <a:spcPts val="0"/>
              </a:spcAft>
              <a:buSzPts val="1800"/>
              <a:buNone/>
              <a:defRPr/>
            </a:lvl5pPr>
            <a:lvl6pPr lvl="5" algn="ctr">
              <a:lnSpc>
                <a:spcPct val="100000"/>
              </a:lnSpc>
              <a:spcBef>
                <a:spcPts val="350"/>
              </a:spcBef>
              <a:spcAft>
                <a:spcPts val="0"/>
              </a:spcAft>
              <a:buSzPts val="1800"/>
              <a:buNone/>
              <a:defRPr/>
            </a:lvl6pPr>
            <a:lvl7pPr lvl="6" algn="ctr">
              <a:lnSpc>
                <a:spcPct val="100000"/>
              </a:lnSpc>
              <a:spcBef>
                <a:spcPts val="350"/>
              </a:spcBef>
              <a:spcAft>
                <a:spcPts val="0"/>
              </a:spcAft>
              <a:buSzPts val="1800"/>
              <a:buNone/>
              <a:defRPr/>
            </a:lvl7pPr>
            <a:lvl8pPr lvl="7" algn="ctr">
              <a:lnSpc>
                <a:spcPct val="100000"/>
              </a:lnSpc>
              <a:spcBef>
                <a:spcPts val="350"/>
              </a:spcBef>
              <a:spcAft>
                <a:spcPts val="0"/>
              </a:spcAft>
              <a:buSzPts val="1800"/>
              <a:buNone/>
              <a:defRPr/>
            </a:lvl8pPr>
            <a:lvl9pPr lvl="8" algn="ctr">
              <a:lnSpc>
                <a:spcPct val="100000"/>
              </a:lnSpc>
              <a:spcBef>
                <a:spcPts val="350"/>
              </a:spcBef>
              <a:spcAft>
                <a:spcPts val="0"/>
              </a:spcAft>
              <a:buSzPts val="1800"/>
              <a:buNone/>
              <a:defRPr/>
            </a:lvl9pPr>
          </a:lstStyle>
          <a:p>
            <a:endParaRPr/>
          </a:p>
        </p:txBody>
      </p:sp>
      <p:grpSp>
        <p:nvGrpSpPr>
          <p:cNvPr id="19" name="Google Shape;19;p17"/>
          <p:cNvGrpSpPr/>
          <p:nvPr/>
        </p:nvGrpSpPr>
        <p:grpSpPr>
          <a:xfrm>
            <a:off x="-3765" y="4953000"/>
            <a:ext cx="9147765" cy="1912088"/>
            <a:chOff x="-3765" y="4832896"/>
            <a:chExt cx="9147765" cy="2032192"/>
          </a:xfrm>
        </p:grpSpPr>
        <p:sp>
          <p:nvSpPr>
            <p:cNvPr id="20" name="Google Shape;20;p17"/>
            <p:cNvSpPr/>
            <p:nvPr/>
          </p:nvSpPr>
          <p:spPr>
            <a:xfrm>
              <a:off x="1687513" y="4832896"/>
              <a:ext cx="7456487" cy="518816"/>
            </a:xfrm>
            <a:custGeom>
              <a:avLst/>
              <a:gdLst/>
              <a:ahLst/>
              <a:cxnLst/>
              <a:rect l="l" t="t" r="r" b="b"/>
              <a:pathLst>
                <a:path w="4697" h="367" extrusionOk="0">
                  <a:moveTo>
                    <a:pt x="4697" y="0"/>
                  </a:moveTo>
                  <a:lnTo>
                    <a:pt x="4697" y="367"/>
                  </a:lnTo>
                  <a:lnTo>
                    <a:pt x="0" y="218"/>
                  </a:lnTo>
                  <a:lnTo>
                    <a:pt x="4697" y="0"/>
                  </a:lnTo>
                  <a:close/>
                </a:path>
              </a:pathLst>
            </a:custGeom>
            <a:solidFill>
              <a:srgbClr val="C2E099">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21" name="Google Shape;21;p17"/>
            <p:cNvSpPr/>
            <p:nvPr/>
          </p:nvSpPr>
          <p:spPr>
            <a:xfrm>
              <a:off x="35443" y="5135526"/>
              <a:ext cx="9108557" cy="838200"/>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22" name="Google Shape;22;p17"/>
            <p:cNvSpPr/>
            <p:nvPr/>
          </p:nvSpPr>
          <p:spPr>
            <a:xfrm>
              <a:off x="0" y="4883888"/>
              <a:ext cx="9144000" cy="198120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cxnSp>
          <p:nvCxnSpPr>
            <p:cNvPr id="23" name="Google Shape;23;p17"/>
            <p:cNvCxnSpPr/>
            <p:nvPr/>
          </p:nvCxnSpPr>
          <p:spPr>
            <a:xfrm>
              <a:off x="-3765" y="4880373"/>
              <a:ext cx="9147765" cy="839943"/>
            </a:xfrm>
            <a:prstGeom prst="straightConnector1">
              <a:avLst/>
            </a:prstGeom>
            <a:noFill/>
            <a:ln w="12050" cap="flat" cmpd="sng">
              <a:solidFill>
                <a:srgbClr val="BCDC90"/>
              </a:solidFill>
              <a:prstDash val="solid"/>
              <a:miter lim="800000"/>
              <a:headEnd type="none" w="sm" len="sm"/>
              <a:tailEnd type="none" w="sm" len="sm"/>
            </a:ln>
          </p:spPr>
        </p:cxnSp>
      </p:grpSp>
      <p:sp>
        <p:nvSpPr>
          <p:cNvPr id="24" name="Google Shape;24;p1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solidFill>
                  <a:srgbClr val="EEF5E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6"/>
          <p:cNvSpPr txBox="1">
            <a:spLocks noGrp="1"/>
          </p:cNvSpPr>
          <p:nvPr>
            <p:ph type="body" idx="1"/>
          </p:nvPr>
        </p:nvSpPr>
        <p:spPr>
          <a:xfrm rot="5400000">
            <a:off x="2378965" y="-440435"/>
            <a:ext cx="4386071" cy="8229600"/>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SzPts val="1224"/>
              <a:buChar char="?"/>
              <a:defRPr/>
            </a:lvl1pPr>
            <a:lvl2pPr marL="914400" lvl="1" indent="-342900" algn="l">
              <a:lnSpc>
                <a:spcPct val="100000"/>
              </a:lnSpc>
              <a:spcBef>
                <a:spcPts val="324"/>
              </a:spcBef>
              <a:spcAft>
                <a:spcPts val="0"/>
              </a:spcAft>
              <a:buSzPts val="1800"/>
              <a:buChar char="◦"/>
              <a:defRPr/>
            </a:lvl2pPr>
            <a:lvl3pPr marL="1371600" lvl="2" indent="-342900" algn="l">
              <a:lnSpc>
                <a:spcPct val="100000"/>
              </a:lnSpc>
              <a:spcBef>
                <a:spcPts val="350"/>
              </a:spcBef>
              <a:spcAft>
                <a:spcPts val="0"/>
              </a:spcAft>
              <a:buSzPts val="1800"/>
              <a:buChar char="●"/>
              <a:defRPr/>
            </a:lvl3pPr>
            <a:lvl4pPr marL="1828800" lvl="3" indent="-342900" algn="l">
              <a:lnSpc>
                <a:spcPct val="100000"/>
              </a:lnSpc>
              <a:spcBef>
                <a:spcPts val="350"/>
              </a:spcBef>
              <a:spcAft>
                <a:spcPts val="0"/>
              </a:spcAft>
              <a:buSzPts val="1800"/>
              <a:buChar char="●"/>
              <a:defRPr/>
            </a:lvl4pPr>
            <a:lvl5pPr marL="2286000" lvl="4" indent="-342900" algn="l">
              <a:lnSpc>
                <a:spcPct val="100000"/>
              </a:lnSpc>
              <a:spcBef>
                <a:spcPts val="350"/>
              </a:spcBef>
              <a:spcAft>
                <a:spcPts val="0"/>
              </a:spcAft>
              <a:buSzPts val="1800"/>
              <a:buChar char="●"/>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90" name="Google Shape;90;p2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rot="5400000">
            <a:off x="4936367" y="2182286"/>
            <a:ext cx="5592761" cy="177747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7"/>
          <p:cNvSpPr txBox="1">
            <a:spLocks noGrp="1"/>
          </p:cNvSpPr>
          <p:nvPr>
            <p:ph type="body" idx="1"/>
          </p:nvPr>
        </p:nvSpPr>
        <p:spPr>
          <a:xfrm rot="5400000">
            <a:off x="823120" y="-91279"/>
            <a:ext cx="5592760" cy="6324600"/>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SzPts val="1224"/>
              <a:buChar char="?"/>
              <a:defRPr/>
            </a:lvl1pPr>
            <a:lvl2pPr marL="914400" lvl="1" indent="-342900" algn="l">
              <a:lnSpc>
                <a:spcPct val="100000"/>
              </a:lnSpc>
              <a:spcBef>
                <a:spcPts val="324"/>
              </a:spcBef>
              <a:spcAft>
                <a:spcPts val="0"/>
              </a:spcAft>
              <a:buSzPts val="1800"/>
              <a:buChar char="◦"/>
              <a:defRPr/>
            </a:lvl2pPr>
            <a:lvl3pPr marL="1371600" lvl="2" indent="-342900" algn="l">
              <a:lnSpc>
                <a:spcPct val="100000"/>
              </a:lnSpc>
              <a:spcBef>
                <a:spcPts val="350"/>
              </a:spcBef>
              <a:spcAft>
                <a:spcPts val="0"/>
              </a:spcAft>
              <a:buSzPts val="1800"/>
              <a:buChar char="●"/>
              <a:defRPr/>
            </a:lvl3pPr>
            <a:lvl4pPr marL="1828800" lvl="3" indent="-342900" algn="l">
              <a:lnSpc>
                <a:spcPct val="100000"/>
              </a:lnSpc>
              <a:spcBef>
                <a:spcPts val="350"/>
              </a:spcBef>
              <a:spcAft>
                <a:spcPts val="0"/>
              </a:spcAft>
              <a:buSzPts val="1800"/>
              <a:buChar char="●"/>
              <a:defRPr/>
            </a:lvl4pPr>
            <a:lvl5pPr marL="2286000" lvl="4" indent="-342900" algn="l">
              <a:lnSpc>
                <a:spcPct val="100000"/>
              </a:lnSpc>
              <a:spcBef>
                <a:spcPts val="350"/>
              </a:spcBef>
              <a:spcAft>
                <a:spcPts val="0"/>
              </a:spcAft>
              <a:buSzPts val="1800"/>
              <a:buChar char="●"/>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96" name="Google Shape;96;p2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8"/>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Clr>
                <a:srgbClr val="666666"/>
              </a:buClr>
              <a:buSzPts val="1224"/>
              <a:buFont typeface="Roboto Medium"/>
              <a:buChar char="?"/>
              <a:defRPr>
                <a:solidFill>
                  <a:srgbClr val="666666"/>
                </a:solidFill>
                <a:latin typeface="Roboto Medium"/>
                <a:ea typeface="Roboto Medium"/>
                <a:cs typeface="Roboto Medium"/>
                <a:sym typeface="Roboto Medium"/>
              </a:defRPr>
            </a:lvl1pPr>
            <a:lvl2pPr marL="914400" lvl="1" indent="-342900" algn="l">
              <a:lnSpc>
                <a:spcPct val="100000"/>
              </a:lnSpc>
              <a:spcBef>
                <a:spcPts val="324"/>
              </a:spcBef>
              <a:spcAft>
                <a:spcPts val="0"/>
              </a:spcAft>
              <a:buClr>
                <a:srgbClr val="888888"/>
              </a:buClr>
              <a:buSzPts val="1800"/>
              <a:buFont typeface="Roboto Medium"/>
              <a:buChar char="◦"/>
              <a:defRPr>
                <a:solidFill>
                  <a:srgbClr val="888888"/>
                </a:solidFill>
                <a:latin typeface="Roboto Medium"/>
                <a:ea typeface="Roboto Medium"/>
                <a:cs typeface="Roboto Medium"/>
                <a:sym typeface="Roboto Medium"/>
              </a:defRPr>
            </a:lvl2pPr>
            <a:lvl3pPr marL="1371600" lvl="2"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3pPr>
            <a:lvl4pPr marL="1828800" lvl="3"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4pPr>
            <a:lvl5pPr marL="2286000" lvl="4"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5pPr>
            <a:lvl6pPr marL="2743200" lvl="5"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6pPr>
            <a:lvl7pPr marL="3200400" lvl="6"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7pPr>
            <a:lvl8pPr marL="3657600" lvl="7"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8pPr>
            <a:lvl9pPr marL="4114800" lvl="8" indent="-342900" algn="l">
              <a:lnSpc>
                <a:spcPct val="100000"/>
              </a:lnSpc>
              <a:spcBef>
                <a:spcPts val="350"/>
              </a:spcBef>
              <a:spcAft>
                <a:spcPts val="0"/>
              </a:spcAft>
              <a:buClr>
                <a:srgbClr val="888888"/>
              </a:buClr>
              <a:buSzPts val="1800"/>
              <a:buFont typeface="Roboto"/>
              <a:buChar char="■"/>
              <a:defRPr>
                <a:solidFill>
                  <a:srgbClr val="888888"/>
                </a:solidFill>
                <a:latin typeface="Roboto"/>
                <a:ea typeface="Roboto"/>
                <a:cs typeface="Roboto"/>
                <a:sym typeface="Roboto"/>
              </a:defRPr>
            </a:lvl9pPr>
          </a:lstStyle>
          <a:p>
            <a:endParaRPr/>
          </a:p>
        </p:txBody>
      </p:sp>
      <p:sp>
        <p:nvSpPr>
          <p:cNvPr id="29" name="Google Shape;29;p1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
        <p:nvSpPr>
          <p:cNvPr id="32" name="Google Shape;32;p18"/>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6C9000"/>
              </a:buClr>
              <a:buSzPts val="3600"/>
              <a:buFont typeface="Montserrat"/>
              <a:buNone/>
              <a:defRPr sz="3600">
                <a:solidFill>
                  <a:srgbClr val="6C9000"/>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 name="Google Shape;33;p18"/>
          <p:cNvPicPr preferRelativeResize="0"/>
          <p:nvPr/>
        </p:nvPicPr>
        <p:blipFill rotWithShape="1">
          <a:blip r:embed="rId2">
            <a:alphaModFix/>
          </a:blip>
          <a:srcRect l="913" r="913"/>
          <a:stretch/>
        </p:blipFill>
        <p:spPr>
          <a:xfrm>
            <a:off x="0" y="6118575"/>
            <a:ext cx="2296625" cy="739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9"/>
          <p:cNvSpPr txBox="1">
            <a:spLocks noGrp="1"/>
          </p:cNvSpPr>
          <p:nvPr>
            <p:ph type="title"/>
          </p:nvPr>
        </p:nvSpPr>
        <p:spPr>
          <a:xfrm>
            <a:off x="722376" y="1059712"/>
            <a:ext cx="7772400" cy="182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2"/>
              </a:buClr>
              <a:buSzPts val="4800"/>
              <a:buFont typeface="Lucida Sans"/>
              <a:buNone/>
              <a:defRPr sz="48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9"/>
          <p:cNvSpPr txBox="1">
            <a:spLocks noGrp="1"/>
          </p:cNvSpPr>
          <p:nvPr>
            <p:ph type="body" idx="1"/>
          </p:nvPr>
        </p:nvSpPr>
        <p:spPr>
          <a:xfrm>
            <a:off x="3922713" y="2931712"/>
            <a:ext cx="4572000" cy="145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564"/>
              <a:buNone/>
              <a:defRPr sz="2300">
                <a:solidFill>
                  <a:schemeClr val="dk1"/>
                </a:solidFill>
              </a:defRPr>
            </a:lvl1pPr>
            <a:lvl2pPr marL="914400" lvl="1" indent="-228600" algn="l">
              <a:lnSpc>
                <a:spcPct val="100000"/>
              </a:lnSpc>
              <a:spcBef>
                <a:spcPts val="324"/>
              </a:spcBef>
              <a:spcAft>
                <a:spcPts val="0"/>
              </a:spcAft>
              <a:buSzPts val="1800"/>
              <a:buNone/>
              <a:defRPr sz="1800">
                <a:solidFill>
                  <a:srgbClr val="888888"/>
                </a:solidFill>
              </a:defRPr>
            </a:lvl2pPr>
            <a:lvl3pPr marL="1371600" lvl="2" indent="-228600" algn="l">
              <a:lnSpc>
                <a:spcPct val="100000"/>
              </a:lnSpc>
              <a:spcBef>
                <a:spcPts val="350"/>
              </a:spcBef>
              <a:spcAft>
                <a:spcPts val="0"/>
              </a:spcAft>
              <a:buSzPts val="1600"/>
              <a:buNone/>
              <a:defRPr sz="1600">
                <a:solidFill>
                  <a:srgbClr val="888888"/>
                </a:solidFill>
              </a:defRPr>
            </a:lvl3pPr>
            <a:lvl4pPr marL="1828800" lvl="3" indent="-228600" algn="l">
              <a:lnSpc>
                <a:spcPct val="100000"/>
              </a:lnSpc>
              <a:spcBef>
                <a:spcPts val="350"/>
              </a:spcBef>
              <a:spcAft>
                <a:spcPts val="0"/>
              </a:spcAft>
              <a:buSzPts val="1400"/>
              <a:buNone/>
              <a:defRPr sz="1400">
                <a:solidFill>
                  <a:srgbClr val="888888"/>
                </a:solidFill>
              </a:defRPr>
            </a:lvl4pPr>
            <a:lvl5pPr marL="2286000" lvl="4" indent="-228600" algn="l">
              <a:lnSpc>
                <a:spcPct val="100000"/>
              </a:lnSpc>
              <a:spcBef>
                <a:spcPts val="350"/>
              </a:spcBef>
              <a:spcAft>
                <a:spcPts val="0"/>
              </a:spcAft>
              <a:buSzPts val="1400"/>
              <a:buNone/>
              <a:defRPr sz="1400">
                <a:solidFill>
                  <a:srgbClr val="888888"/>
                </a:solidFill>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37" name="Google Shape;37;p1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
        <p:nvSpPr>
          <p:cNvPr id="40" name="Google Shape;40;p19"/>
          <p:cNvSpPr/>
          <p:nvPr/>
        </p:nvSpPr>
        <p:spPr>
          <a:xfrm>
            <a:off x="3636680" y="3005472"/>
            <a:ext cx="182880" cy="228600"/>
          </a:xfrm>
          <a:prstGeom prst="chevron">
            <a:avLst>
              <a:gd name="adj" fmla="val 50000"/>
            </a:avLst>
          </a:prstGeom>
          <a:gradFill>
            <a:gsLst>
              <a:gs pos="0">
                <a:srgbClr val="7EAF00"/>
              </a:gs>
              <a:gs pos="72000">
                <a:srgbClr val="A8E244"/>
              </a:gs>
              <a:gs pos="100000">
                <a:srgbClr val="B7E376"/>
              </a:gs>
            </a:gsLst>
            <a:lin ang="16200000" scaled="0"/>
          </a:gradFill>
          <a:ln w="9525" cap="rnd" cmpd="sng">
            <a:solidFill>
              <a:srgbClr val="6C9000"/>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sp>
        <p:nvSpPr>
          <p:cNvPr id="41" name="Google Shape;41;p19"/>
          <p:cNvSpPr/>
          <p:nvPr/>
        </p:nvSpPr>
        <p:spPr>
          <a:xfrm>
            <a:off x="3450264" y="3005472"/>
            <a:ext cx="182880" cy="228600"/>
          </a:xfrm>
          <a:prstGeom prst="chevron">
            <a:avLst>
              <a:gd name="adj" fmla="val 50000"/>
            </a:avLst>
          </a:prstGeom>
          <a:gradFill>
            <a:gsLst>
              <a:gs pos="0">
                <a:srgbClr val="7EAF00"/>
              </a:gs>
              <a:gs pos="72000">
                <a:srgbClr val="A8E244"/>
              </a:gs>
              <a:gs pos="100000">
                <a:srgbClr val="B7E376"/>
              </a:gs>
            </a:gsLst>
            <a:lin ang="16200000" scaled="0"/>
          </a:gradFill>
          <a:ln w="9525" cap="rnd" cmpd="sng">
            <a:solidFill>
              <a:srgbClr val="6C9000"/>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0"/>
          <p:cNvSpPr txBox="1">
            <a:spLocks noGrp="1"/>
          </p:cNvSpPr>
          <p:nvPr>
            <p:ph type="body" idx="1"/>
          </p:nvPr>
        </p:nvSpPr>
        <p:spPr>
          <a:xfrm>
            <a:off x="457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lnSpc>
                <a:spcPct val="100000"/>
              </a:lnSpc>
              <a:spcBef>
                <a:spcPts val="400"/>
              </a:spcBef>
              <a:spcAft>
                <a:spcPts val="0"/>
              </a:spcAft>
              <a:buSzPts val="1904"/>
              <a:buChar char="?"/>
              <a:defRPr sz="2800"/>
            </a:lvl1pPr>
            <a:lvl2pPr marL="914400" lvl="1" indent="-381000" algn="l">
              <a:lnSpc>
                <a:spcPct val="100000"/>
              </a:lnSpc>
              <a:spcBef>
                <a:spcPts val="324"/>
              </a:spcBef>
              <a:spcAft>
                <a:spcPts val="0"/>
              </a:spcAft>
              <a:buSzPts val="2400"/>
              <a:buChar char="◦"/>
              <a:defRPr sz="2400"/>
            </a:lvl2pPr>
            <a:lvl3pPr marL="1371600" lvl="2" indent="-355600" algn="l">
              <a:lnSpc>
                <a:spcPct val="100000"/>
              </a:lnSpc>
              <a:spcBef>
                <a:spcPts val="350"/>
              </a:spcBef>
              <a:spcAft>
                <a:spcPts val="0"/>
              </a:spcAft>
              <a:buSzPts val="2000"/>
              <a:buChar char="●"/>
              <a:defRPr sz="2000"/>
            </a:lvl3pPr>
            <a:lvl4pPr marL="1828800" lvl="3" indent="-342900" algn="l">
              <a:lnSpc>
                <a:spcPct val="100000"/>
              </a:lnSpc>
              <a:spcBef>
                <a:spcPts val="350"/>
              </a:spcBef>
              <a:spcAft>
                <a:spcPts val="0"/>
              </a:spcAft>
              <a:buSzPts val="1800"/>
              <a:buChar char="●"/>
              <a:defRPr sz="1800"/>
            </a:lvl4pPr>
            <a:lvl5pPr marL="2286000" lvl="4" indent="-342900" algn="l">
              <a:lnSpc>
                <a:spcPct val="100000"/>
              </a:lnSpc>
              <a:spcBef>
                <a:spcPts val="350"/>
              </a:spcBef>
              <a:spcAft>
                <a:spcPts val="0"/>
              </a:spcAft>
              <a:buSzPts val="1800"/>
              <a:buChar char="●"/>
              <a:defRPr sz="18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44" name="Google Shape;44;p20"/>
          <p:cNvSpPr txBox="1">
            <a:spLocks noGrp="1"/>
          </p:cNvSpPr>
          <p:nvPr>
            <p:ph type="body" idx="2"/>
          </p:nvPr>
        </p:nvSpPr>
        <p:spPr>
          <a:xfrm>
            <a:off x="4648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lnSpc>
                <a:spcPct val="100000"/>
              </a:lnSpc>
              <a:spcBef>
                <a:spcPts val="400"/>
              </a:spcBef>
              <a:spcAft>
                <a:spcPts val="0"/>
              </a:spcAft>
              <a:buSzPts val="1904"/>
              <a:buChar char="?"/>
              <a:defRPr sz="2800"/>
            </a:lvl1pPr>
            <a:lvl2pPr marL="914400" lvl="1" indent="-381000" algn="l">
              <a:lnSpc>
                <a:spcPct val="100000"/>
              </a:lnSpc>
              <a:spcBef>
                <a:spcPts val="324"/>
              </a:spcBef>
              <a:spcAft>
                <a:spcPts val="0"/>
              </a:spcAft>
              <a:buSzPts val="2400"/>
              <a:buChar char="◦"/>
              <a:defRPr sz="2400"/>
            </a:lvl2pPr>
            <a:lvl3pPr marL="1371600" lvl="2" indent="-355600" algn="l">
              <a:lnSpc>
                <a:spcPct val="100000"/>
              </a:lnSpc>
              <a:spcBef>
                <a:spcPts val="350"/>
              </a:spcBef>
              <a:spcAft>
                <a:spcPts val="0"/>
              </a:spcAft>
              <a:buSzPts val="2000"/>
              <a:buChar char="●"/>
              <a:defRPr sz="2000"/>
            </a:lvl3pPr>
            <a:lvl4pPr marL="1828800" lvl="3" indent="-342900" algn="l">
              <a:lnSpc>
                <a:spcPct val="100000"/>
              </a:lnSpc>
              <a:spcBef>
                <a:spcPts val="350"/>
              </a:spcBef>
              <a:spcAft>
                <a:spcPts val="0"/>
              </a:spcAft>
              <a:buSzPts val="1800"/>
              <a:buChar char="●"/>
              <a:defRPr sz="1800"/>
            </a:lvl4pPr>
            <a:lvl5pPr marL="2286000" lvl="4" indent="-342900" algn="l">
              <a:lnSpc>
                <a:spcPct val="100000"/>
              </a:lnSpc>
              <a:spcBef>
                <a:spcPts val="350"/>
              </a:spcBef>
              <a:spcAft>
                <a:spcPts val="0"/>
              </a:spcAft>
              <a:buSzPts val="1800"/>
              <a:buChar char="●"/>
              <a:defRPr sz="18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45" name="Google Shape;45;p2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
        <p:nvSpPr>
          <p:cNvPr id="48" name="Google Shape;4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100"/>
              <a:buFont typeface="Lucida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body" idx="1"/>
          </p:nvPr>
        </p:nvSpPr>
        <p:spPr>
          <a:xfrm>
            <a:off x="457200" y="5410200"/>
            <a:ext cx="4040188"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lnSpc>
                <a:spcPct val="100000"/>
              </a:lnSpc>
              <a:spcBef>
                <a:spcPts val="400"/>
              </a:spcBef>
              <a:spcAft>
                <a:spcPts val="0"/>
              </a:spcAft>
              <a:buSzPts val="1632"/>
              <a:buNone/>
              <a:defRPr sz="2400" b="0">
                <a:solidFill>
                  <a:schemeClr val="lt1"/>
                </a:solidFill>
              </a:defRPr>
            </a:lvl1pPr>
            <a:lvl2pPr marL="914400" lvl="1" indent="-228600" algn="l">
              <a:lnSpc>
                <a:spcPct val="100000"/>
              </a:lnSpc>
              <a:spcBef>
                <a:spcPts val="324"/>
              </a:spcBef>
              <a:spcAft>
                <a:spcPts val="0"/>
              </a:spcAft>
              <a:buSzPts val="2000"/>
              <a:buNone/>
              <a:defRPr sz="2000" b="1"/>
            </a:lvl2pPr>
            <a:lvl3pPr marL="1371600" lvl="2" indent="-228600" algn="l">
              <a:lnSpc>
                <a:spcPct val="100000"/>
              </a:lnSpc>
              <a:spcBef>
                <a:spcPts val="350"/>
              </a:spcBef>
              <a:spcAft>
                <a:spcPts val="0"/>
              </a:spcAft>
              <a:buSzPts val="1800"/>
              <a:buNone/>
              <a:defRPr sz="1800" b="1"/>
            </a:lvl3pPr>
            <a:lvl4pPr marL="1828800" lvl="3" indent="-228600" algn="l">
              <a:lnSpc>
                <a:spcPct val="100000"/>
              </a:lnSpc>
              <a:spcBef>
                <a:spcPts val="350"/>
              </a:spcBef>
              <a:spcAft>
                <a:spcPts val="0"/>
              </a:spcAft>
              <a:buSzPts val="1600"/>
              <a:buNone/>
              <a:defRPr sz="1600" b="1"/>
            </a:lvl4pPr>
            <a:lvl5pPr marL="2286000" lvl="4" indent="-228600" algn="l">
              <a:lnSpc>
                <a:spcPct val="100000"/>
              </a:lnSpc>
              <a:spcBef>
                <a:spcPts val="350"/>
              </a:spcBef>
              <a:spcAft>
                <a:spcPts val="0"/>
              </a:spcAft>
              <a:buSzPts val="1600"/>
              <a:buNone/>
              <a:defRPr sz="1600" b="1"/>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2" name="Google Shape;52;p21"/>
          <p:cNvSpPr txBox="1">
            <a:spLocks noGrp="1"/>
          </p:cNvSpPr>
          <p:nvPr>
            <p:ph type="body" idx="2"/>
          </p:nvPr>
        </p:nvSpPr>
        <p:spPr>
          <a:xfrm>
            <a:off x="4645026" y="5410200"/>
            <a:ext cx="4041775"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lnSpc>
                <a:spcPct val="100000"/>
              </a:lnSpc>
              <a:spcBef>
                <a:spcPts val="400"/>
              </a:spcBef>
              <a:spcAft>
                <a:spcPts val="0"/>
              </a:spcAft>
              <a:buSzPts val="1632"/>
              <a:buNone/>
              <a:defRPr sz="2400" b="0">
                <a:solidFill>
                  <a:schemeClr val="lt1"/>
                </a:solidFill>
              </a:defRPr>
            </a:lvl1pPr>
            <a:lvl2pPr marL="914400" lvl="1" indent="-228600" algn="l">
              <a:lnSpc>
                <a:spcPct val="100000"/>
              </a:lnSpc>
              <a:spcBef>
                <a:spcPts val="324"/>
              </a:spcBef>
              <a:spcAft>
                <a:spcPts val="0"/>
              </a:spcAft>
              <a:buSzPts val="2000"/>
              <a:buNone/>
              <a:defRPr sz="2000" b="1"/>
            </a:lvl2pPr>
            <a:lvl3pPr marL="1371600" lvl="2" indent="-228600" algn="l">
              <a:lnSpc>
                <a:spcPct val="100000"/>
              </a:lnSpc>
              <a:spcBef>
                <a:spcPts val="350"/>
              </a:spcBef>
              <a:spcAft>
                <a:spcPts val="0"/>
              </a:spcAft>
              <a:buSzPts val="1800"/>
              <a:buNone/>
              <a:defRPr sz="1800" b="1"/>
            </a:lvl3pPr>
            <a:lvl4pPr marL="1828800" lvl="3" indent="-228600" algn="l">
              <a:lnSpc>
                <a:spcPct val="100000"/>
              </a:lnSpc>
              <a:spcBef>
                <a:spcPts val="350"/>
              </a:spcBef>
              <a:spcAft>
                <a:spcPts val="0"/>
              </a:spcAft>
              <a:buSzPts val="1600"/>
              <a:buNone/>
              <a:defRPr sz="1600" b="1"/>
            </a:lvl4pPr>
            <a:lvl5pPr marL="2286000" lvl="4" indent="-228600" algn="l">
              <a:lnSpc>
                <a:spcPct val="100000"/>
              </a:lnSpc>
              <a:spcBef>
                <a:spcPts val="350"/>
              </a:spcBef>
              <a:spcAft>
                <a:spcPts val="0"/>
              </a:spcAft>
              <a:buSzPts val="1600"/>
              <a:buNone/>
              <a:defRPr sz="1600" b="1"/>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3" name="Google Shape;53;p21"/>
          <p:cNvSpPr txBox="1">
            <a:spLocks noGrp="1"/>
          </p:cNvSpPr>
          <p:nvPr>
            <p:ph type="body" idx="3"/>
          </p:nvPr>
        </p:nvSpPr>
        <p:spPr>
          <a:xfrm>
            <a:off x="457200" y="1444294"/>
            <a:ext cx="4040188" cy="3941763"/>
          </a:xfrm>
          <a:prstGeom prst="rect">
            <a:avLst/>
          </a:prstGeom>
          <a:noFill/>
          <a:ln>
            <a:noFill/>
          </a:ln>
        </p:spPr>
        <p:txBody>
          <a:bodyPr spcFirstLastPara="1" wrap="square" lIns="91425" tIns="45700" rIns="91425" bIns="45700" anchor="t" anchorCtr="0">
            <a:normAutofit/>
          </a:bodyPr>
          <a:lstStyle>
            <a:lvl1pPr marL="457200" lvl="0" indent="-332232" algn="l">
              <a:lnSpc>
                <a:spcPct val="100000"/>
              </a:lnSpc>
              <a:spcBef>
                <a:spcPts val="400"/>
              </a:spcBef>
              <a:spcAft>
                <a:spcPts val="0"/>
              </a:spcAft>
              <a:buSzPts val="1632"/>
              <a:buChar char="?"/>
              <a:defRPr sz="2400"/>
            </a:lvl1pPr>
            <a:lvl2pPr marL="914400" lvl="1" indent="-355600" algn="l">
              <a:lnSpc>
                <a:spcPct val="100000"/>
              </a:lnSpc>
              <a:spcBef>
                <a:spcPts val="324"/>
              </a:spcBef>
              <a:spcAft>
                <a:spcPts val="0"/>
              </a:spcAft>
              <a:buSzPts val="2000"/>
              <a:buChar char="◦"/>
              <a:defRPr sz="2000"/>
            </a:lvl2pPr>
            <a:lvl3pPr marL="1371600" lvl="2" indent="-342900" algn="l">
              <a:lnSpc>
                <a:spcPct val="100000"/>
              </a:lnSpc>
              <a:spcBef>
                <a:spcPts val="350"/>
              </a:spcBef>
              <a:spcAft>
                <a:spcPts val="0"/>
              </a:spcAft>
              <a:buSzPts val="1800"/>
              <a:buChar char="●"/>
              <a:defRPr sz="1800"/>
            </a:lvl3pPr>
            <a:lvl4pPr marL="1828800" lvl="3" indent="-330200" algn="l">
              <a:lnSpc>
                <a:spcPct val="100000"/>
              </a:lnSpc>
              <a:spcBef>
                <a:spcPts val="350"/>
              </a:spcBef>
              <a:spcAft>
                <a:spcPts val="0"/>
              </a:spcAft>
              <a:buSzPts val="1600"/>
              <a:buChar char="●"/>
              <a:defRPr sz="1600"/>
            </a:lvl4pPr>
            <a:lvl5pPr marL="2286000" lvl="4" indent="-330200" algn="l">
              <a:lnSpc>
                <a:spcPct val="100000"/>
              </a:lnSpc>
              <a:spcBef>
                <a:spcPts val="350"/>
              </a:spcBef>
              <a:spcAft>
                <a:spcPts val="0"/>
              </a:spcAft>
              <a:buSzPts val="1600"/>
              <a:buChar char="●"/>
              <a:defRPr sz="16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4" name="Google Shape;54;p21"/>
          <p:cNvSpPr txBox="1">
            <a:spLocks noGrp="1"/>
          </p:cNvSpPr>
          <p:nvPr>
            <p:ph type="body" idx="4"/>
          </p:nvPr>
        </p:nvSpPr>
        <p:spPr>
          <a:xfrm>
            <a:off x="4645025" y="1444294"/>
            <a:ext cx="4041775" cy="3941763"/>
          </a:xfrm>
          <a:prstGeom prst="rect">
            <a:avLst/>
          </a:prstGeom>
          <a:noFill/>
          <a:ln>
            <a:noFill/>
          </a:ln>
        </p:spPr>
        <p:txBody>
          <a:bodyPr spcFirstLastPara="1" wrap="square" lIns="91425" tIns="45700" rIns="91425" bIns="45700" anchor="t" anchorCtr="0">
            <a:normAutofit/>
          </a:bodyPr>
          <a:lstStyle>
            <a:lvl1pPr marL="457200" lvl="0" indent="-332232" algn="l">
              <a:lnSpc>
                <a:spcPct val="100000"/>
              </a:lnSpc>
              <a:spcBef>
                <a:spcPts val="0"/>
              </a:spcBef>
              <a:spcAft>
                <a:spcPts val="0"/>
              </a:spcAft>
              <a:buSzPts val="1632"/>
              <a:buChar char="?"/>
              <a:defRPr sz="2400"/>
            </a:lvl1pPr>
            <a:lvl2pPr marL="914400" lvl="1" indent="-355600" algn="l">
              <a:lnSpc>
                <a:spcPct val="100000"/>
              </a:lnSpc>
              <a:spcBef>
                <a:spcPts val="324"/>
              </a:spcBef>
              <a:spcAft>
                <a:spcPts val="0"/>
              </a:spcAft>
              <a:buSzPts val="2000"/>
              <a:buChar char="◦"/>
              <a:defRPr sz="2000"/>
            </a:lvl2pPr>
            <a:lvl3pPr marL="1371600" lvl="2" indent="-342900" algn="l">
              <a:lnSpc>
                <a:spcPct val="100000"/>
              </a:lnSpc>
              <a:spcBef>
                <a:spcPts val="350"/>
              </a:spcBef>
              <a:spcAft>
                <a:spcPts val="0"/>
              </a:spcAft>
              <a:buSzPts val="1800"/>
              <a:buChar char="●"/>
              <a:defRPr sz="1800"/>
            </a:lvl3pPr>
            <a:lvl4pPr marL="1828800" lvl="3" indent="-330200" algn="l">
              <a:lnSpc>
                <a:spcPct val="100000"/>
              </a:lnSpc>
              <a:spcBef>
                <a:spcPts val="350"/>
              </a:spcBef>
              <a:spcAft>
                <a:spcPts val="0"/>
              </a:spcAft>
              <a:buSzPts val="1600"/>
              <a:buChar char="●"/>
              <a:defRPr sz="1600"/>
            </a:lvl4pPr>
            <a:lvl5pPr marL="2286000" lvl="4" indent="-330200" algn="l">
              <a:lnSpc>
                <a:spcPct val="100000"/>
              </a:lnSpc>
              <a:spcBef>
                <a:spcPts val="350"/>
              </a:spcBef>
              <a:spcAft>
                <a:spcPts val="0"/>
              </a:spcAft>
              <a:buSzPts val="1600"/>
              <a:buChar char="●"/>
              <a:defRPr sz="16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5" name="Google Shape;55;p2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
        <p:nvSpPr>
          <p:cNvPr id="62" name="Google Shape;6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3"/>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914400" y="4876800"/>
            <a:ext cx="7481776"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Clr>
                <a:schemeClr val="accent1"/>
              </a:buClr>
              <a:buSzPts val="2500"/>
              <a:buFont typeface="Lucida Sans"/>
              <a:buNone/>
              <a:defRPr sz="25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body" idx="1"/>
          </p:nvPr>
        </p:nvSpPr>
        <p:spPr>
          <a:xfrm>
            <a:off x="4419600" y="5355102"/>
            <a:ext cx="3974592" cy="914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1088"/>
              <a:buNone/>
              <a:defRPr sz="1600"/>
            </a:lvl1pPr>
            <a:lvl2pPr marL="914400" lvl="1" indent="-228600" algn="l">
              <a:lnSpc>
                <a:spcPct val="100000"/>
              </a:lnSpc>
              <a:spcBef>
                <a:spcPts val="324"/>
              </a:spcBef>
              <a:spcAft>
                <a:spcPts val="0"/>
              </a:spcAft>
              <a:buSzPts val="1200"/>
              <a:buNone/>
              <a:defRPr sz="1200"/>
            </a:lvl2pPr>
            <a:lvl3pPr marL="1371600" lvl="2" indent="-228600" algn="l">
              <a:lnSpc>
                <a:spcPct val="100000"/>
              </a:lnSpc>
              <a:spcBef>
                <a:spcPts val="350"/>
              </a:spcBef>
              <a:spcAft>
                <a:spcPts val="0"/>
              </a:spcAft>
              <a:buSzPts val="1000"/>
              <a:buNone/>
              <a:defRPr sz="1000"/>
            </a:lvl3pPr>
            <a:lvl4pPr marL="1828800" lvl="3" indent="-228600" algn="l">
              <a:lnSpc>
                <a:spcPct val="100000"/>
              </a:lnSpc>
              <a:spcBef>
                <a:spcPts val="350"/>
              </a:spcBef>
              <a:spcAft>
                <a:spcPts val="0"/>
              </a:spcAft>
              <a:buSzPts val="900"/>
              <a:buNone/>
              <a:defRPr sz="900"/>
            </a:lvl4pPr>
            <a:lvl5pPr marL="2286000" lvl="4" indent="-228600" algn="l">
              <a:lnSpc>
                <a:spcPct val="100000"/>
              </a:lnSpc>
              <a:spcBef>
                <a:spcPts val="350"/>
              </a:spcBef>
              <a:spcAft>
                <a:spcPts val="0"/>
              </a:spcAft>
              <a:buSzPts val="900"/>
              <a:buNone/>
              <a:defRPr sz="9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0" name="Google Shape;70;p24"/>
          <p:cNvSpPr txBox="1">
            <a:spLocks noGrp="1"/>
          </p:cNvSpPr>
          <p:nvPr>
            <p:ph type="body" idx="2"/>
          </p:nvPr>
        </p:nvSpPr>
        <p:spPr>
          <a:xfrm>
            <a:off x="914400" y="274320"/>
            <a:ext cx="7479792" cy="4572000"/>
          </a:xfrm>
          <a:prstGeom prst="rect">
            <a:avLst/>
          </a:prstGeom>
          <a:noFill/>
          <a:ln>
            <a:noFill/>
          </a:ln>
        </p:spPr>
        <p:txBody>
          <a:bodyPr spcFirstLastPara="1" wrap="square" lIns="91425" tIns="45700" rIns="91425" bIns="45700" anchor="t" anchorCtr="0">
            <a:normAutofit/>
          </a:bodyPr>
          <a:lstStyle>
            <a:lvl1pPr marL="457200" lvl="0" indent="-366776" algn="l">
              <a:lnSpc>
                <a:spcPct val="100000"/>
              </a:lnSpc>
              <a:spcBef>
                <a:spcPts val="400"/>
              </a:spcBef>
              <a:spcAft>
                <a:spcPts val="0"/>
              </a:spcAft>
              <a:buSzPts val="2176"/>
              <a:buChar char="?"/>
              <a:defRPr sz="3200"/>
            </a:lvl1pPr>
            <a:lvl2pPr marL="914400" lvl="1" indent="-406400" algn="l">
              <a:lnSpc>
                <a:spcPct val="100000"/>
              </a:lnSpc>
              <a:spcBef>
                <a:spcPts val="324"/>
              </a:spcBef>
              <a:spcAft>
                <a:spcPts val="0"/>
              </a:spcAft>
              <a:buSzPts val="2800"/>
              <a:buChar char="◦"/>
              <a:defRPr sz="2800"/>
            </a:lvl2pPr>
            <a:lvl3pPr marL="1371600" lvl="2" indent="-381000" algn="l">
              <a:lnSpc>
                <a:spcPct val="100000"/>
              </a:lnSpc>
              <a:spcBef>
                <a:spcPts val="350"/>
              </a:spcBef>
              <a:spcAft>
                <a:spcPts val="0"/>
              </a:spcAft>
              <a:buSzPts val="2400"/>
              <a:buChar char="●"/>
              <a:defRPr sz="2400"/>
            </a:lvl3pPr>
            <a:lvl4pPr marL="1828800" lvl="3" indent="-355600" algn="l">
              <a:lnSpc>
                <a:spcPct val="100000"/>
              </a:lnSpc>
              <a:spcBef>
                <a:spcPts val="350"/>
              </a:spcBef>
              <a:spcAft>
                <a:spcPts val="0"/>
              </a:spcAft>
              <a:buSzPts val="2000"/>
              <a:buChar char="●"/>
              <a:defRPr sz="2000"/>
            </a:lvl4pPr>
            <a:lvl5pPr marL="2286000" lvl="4" indent="-355600" algn="l">
              <a:lnSpc>
                <a:spcPct val="100000"/>
              </a:lnSpc>
              <a:spcBef>
                <a:spcPts val="350"/>
              </a:spcBef>
              <a:spcAft>
                <a:spcPts val="0"/>
              </a:spcAft>
              <a:buSzPts val="2000"/>
              <a:buChar char="●"/>
              <a:defRPr sz="20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1" name="Google Shape;71;p2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25"/>
          <p:cNvSpPr txBox="1">
            <a:spLocks noGrp="1"/>
          </p:cNvSpPr>
          <p:nvPr>
            <p:ph type="body" idx="1"/>
          </p:nvPr>
        </p:nvSpPr>
        <p:spPr>
          <a:xfrm>
            <a:off x="1141232" y="5443402"/>
            <a:ext cx="7162800" cy="648232"/>
          </a:xfrm>
          <a:prstGeom prst="rect">
            <a:avLst/>
          </a:prstGeom>
          <a:noFill/>
          <a:ln>
            <a:noFill/>
          </a:ln>
        </p:spPr>
        <p:txBody>
          <a:bodyPr spcFirstLastPara="1" wrap="square" lIns="91425" tIns="0" rIns="91425" bIns="45700" anchor="t" anchorCtr="0">
            <a:normAutofit/>
          </a:bodyPr>
          <a:lstStyle>
            <a:lvl1pPr marL="457200" marR="18288" lvl="0" indent="-228600" algn="r">
              <a:lnSpc>
                <a:spcPct val="100000"/>
              </a:lnSpc>
              <a:spcBef>
                <a:spcPts val="400"/>
              </a:spcBef>
              <a:spcAft>
                <a:spcPts val="0"/>
              </a:spcAft>
              <a:buSzPts val="952"/>
              <a:buNone/>
              <a:defRPr sz="1400"/>
            </a:lvl1pPr>
            <a:lvl2pPr marL="914400" lvl="1" indent="-304800" algn="l">
              <a:lnSpc>
                <a:spcPct val="100000"/>
              </a:lnSpc>
              <a:spcBef>
                <a:spcPts val="324"/>
              </a:spcBef>
              <a:spcAft>
                <a:spcPts val="0"/>
              </a:spcAft>
              <a:buSzPts val="1200"/>
              <a:buChar char="◦"/>
              <a:defRPr sz="1200"/>
            </a:lvl2pPr>
            <a:lvl3pPr marL="1371600" lvl="2" indent="-292100" algn="l">
              <a:lnSpc>
                <a:spcPct val="100000"/>
              </a:lnSpc>
              <a:spcBef>
                <a:spcPts val="350"/>
              </a:spcBef>
              <a:spcAft>
                <a:spcPts val="0"/>
              </a:spcAft>
              <a:buSzPts val="1000"/>
              <a:buChar char="●"/>
              <a:defRPr sz="1000"/>
            </a:lvl3pPr>
            <a:lvl4pPr marL="1828800" lvl="3" indent="-285750" algn="l">
              <a:lnSpc>
                <a:spcPct val="100000"/>
              </a:lnSpc>
              <a:spcBef>
                <a:spcPts val="350"/>
              </a:spcBef>
              <a:spcAft>
                <a:spcPts val="0"/>
              </a:spcAft>
              <a:buSzPts val="900"/>
              <a:buChar char="●"/>
              <a:defRPr sz="900"/>
            </a:lvl4pPr>
            <a:lvl5pPr marL="2286000" lvl="4" indent="-285750" algn="l">
              <a:lnSpc>
                <a:spcPct val="100000"/>
              </a:lnSpc>
              <a:spcBef>
                <a:spcPts val="350"/>
              </a:spcBef>
              <a:spcAft>
                <a:spcPts val="0"/>
              </a:spcAft>
              <a:buSzPts val="900"/>
              <a:buChar char="●"/>
              <a:defRPr sz="9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6" name="Google Shape;76;p25"/>
          <p:cNvSpPr>
            <a:spLocks noGrp="1"/>
          </p:cNvSpPr>
          <p:nvPr>
            <p:ph type="pic" idx="2"/>
          </p:nvPr>
        </p:nvSpPr>
        <p:spPr>
          <a:xfrm>
            <a:off x="228600" y="189968"/>
            <a:ext cx="8686800" cy="4389120"/>
          </a:xfrm>
          <a:prstGeom prst="rect">
            <a:avLst/>
          </a:prstGeom>
          <a:solidFill>
            <a:schemeClr val="lt2"/>
          </a:solidFill>
          <a:ln w="9525" cap="flat" cmpd="sng">
            <a:solidFill>
              <a:schemeClr val="lt1"/>
            </a:solidFill>
            <a:prstDash val="solid"/>
            <a:round/>
            <a:headEnd type="none" w="sm" len="sm"/>
            <a:tailEnd type="none" w="sm" len="sm"/>
          </a:ln>
        </p:spPr>
      </p:sp>
      <p:sp>
        <p:nvSpPr>
          <p:cNvPr id="77" name="Google Shape;77;p2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
        <p:nvSpPr>
          <p:cNvPr id="80" name="Google Shape;80;p25"/>
          <p:cNvSpPr txBox="1">
            <a:spLocks noGrp="1"/>
          </p:cNvSpPr>
          <p:nvPr>
            <p:ph type="title"/>
          </p:nvPr>
        </p:nvSpPr>
        <p:spPr>
          <a:xfrm>
            <a:off x="228600" y="4865122"/>
            <a:ext cx="8075432" cy="562672"/>
          </a:xfrm>
          <a:prstGeom prst="rect">
            <a:avLst/>
          </a:prstGeom>
          <a:noFill/>
          <a:ln>
            <a:noFill/>
          </a:ln>
        </p:spPr>
        <p:txBody>
          <a:bodyPr spcFirstLastPara="1" wrap="square" lIns="91425" tIns="45700" rIns="91425" bIns="45700" anchor="t" anchorCtr="0">
            <a:normAutofit/>
          </a:bodyPr>
          <a:lstStyle>
            <a:lvl1pPr marR="0" lvl="0" algn="r">
              <a:lnSpc>
                <a:spcPct val="100000"/>
              </a:lnSpc>
              <a:spcBef>
                <a:spcPts val="0"/>
              </a:spcBef>
              <a:spcAft>
                <a:spcPts val="0"/>
              </a:spcAft>
              <a:buClr>
                <a:schemeClr val="accent1"/>
              </a:buClr>
              <a:buSzPts val="3000"/>
              <a:buFont typeface="Lucida Sans"/>
              <a:buNone/>
              <a:defRPr sz="30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5"/>
          <p:cNvSpPr/>
          <p:nvPr/>
        </p:nvSpPr>
        <p:spPr>
          <a:xfrm>
            <a:off x="499273" y="5944936"/>
            <a:ext cx="4940624" cy="921076"/>
          </a:xfrm>
          <a:custGeom>
            <a:avLst/>
            <a:gdLst/>
            <a:ahLst/>
            <a:cxnLst/>
            <a:rect l="l" t="t" r="r" b="b"/>
            <a:pathLst>
              <a:path w="7485" h="337" extrusionOk="0">
                <a:moveTo>
                  <a:pt x="0" y="2"/>
                </a:moveTo>
                <a:lnTo>
                  <a:pt x="7485" y="337"/>
                </a:lnTo>
                <a:lnTo>
                  <a:pt x="5558" y="337"/>
                </a:lnTo>
                <a:lnTo>
                  <a:pt x="1" y="0"/>
                </a:lnTo>
              </a:path>
            </a:pathLst>
          </a:custGeom>
          <a:solidFill>
            <a:srgbClr val="C2E099">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82" name="Google Shape;82;p25"/>
          <p:cNvSpPr/>
          <p:nvPr/>
        </p:nvSpPr>
        <p:spPr>
          <a:xfrm>
            <a:off x="485717" y="5939011"/>
            <a:ext cx="3690451" cy="933450"/>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83" name="Google Shape;83;p25"/>
          <p:cNvSpPr/>
          <p:nvPr/>
        </p:nvSpPr>
        <p:spPr>
          <a:xfrm>
            <a:off x="-6042" y="5791253"/>
            <a:ext cx="3402314" cy="1080868"/>
          </a:xfrm>
          <a:prstGeom prst="rtTriangle">
            <a:avLst/>
          </a:pr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cxnSp>
        <p:nvCxnSpPr>
          <p:cNvPr id="84" name="Google Shape;84;p25"/>
          <p:cNvCxnSpPr/>
          <p:nvPr/>
        </p:nvCxnSpPr>
        <p:spPr>
          <a:xfrm>
            <a:off x="-9237" y="5787738"/>
            <a:ext cx="3405509" cy="1084383"/>
          </a:xfrm>
          <a:prstGeom prst="straightConnector1">
            <a:avLst/>
          </a:prstGeom>
          <a:noFill/>
          <a:ln w="12050" cap="flat" cmpd="sng">
            <a:solidFill>
              <a:srgbClr val="BCDC90"/>
            </a:solidFill>
            <a:prstDash val="solid"/>
            <a:miter lim="800000"/>
            <a:headEnd type="none" w="sm" len="sm"/>
            <a:tailEnd type="none" w="sm" len="sm"/>
          </a:ln>
        </p:spPr>
      </p:cxnSp>
      <p:sp>
        <p:nvSpPr>
          <p:cNvPr id="85" name="Google Shape;85;p25"/>
          <p:cNvSpPr/>
          <p:nvPr/>
        </p:nvSpPr>
        <p:spPr>
          <a:xfrm>
            <a:off x="8664112" y="4988440"/>
            <a:ext cx="182880" cy="228600"/>
          </a:xfrm>
          <a:prstGeom prst="chevron">
            <a:avLst>
              <a:gd name="adj" fmla="val 50000"/>
            </a:avLst>
          </a:prstGeom>
          <a:gradFill>
            <a:gsLst>
              <a:gs pos="0">
                <a:srgbClr val="7EAF00"/>
              </a:gs>
              <a:gs pos="72000">
                <a:srgbClr val="A8E244"/>
              </a:gs>
              <a:gs pos="100000">
                <a:srgbClr val="B7E376"/>
              </a:gs>
            </a:gsLst>
            <a:lin ang="16200000" scaled="0"/>
          </a:gradFill>
          <a:ln w="9525" cap="rnd" cmpd="sng">
            <a:solidFill>
              <a:srgbClr val="6C9000"/>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sp>
        <p:nvSpPr>
          <p:cNvPr id="86" name="Google Shape;86;p25"/>
          <p:cNvSpPr/>
          <p:nvPr/>
        </p:nvSpPr>
        <p:spPr>
          <a:xfrm>
            <a:off x="8477696" y="4988440"/>
            <a:ext cx="182880" cy="228600"/>
          </a:xfrm>
          <a:prstGeom prst="chevron">
            <a:avLst>
              <a:gd name="adj" fmla="val 50000"/>
            </a:avLst>
          </a:prstGeom>
          <a:gradFill>
            <a:gsLst>
              <a:gs pos="0">
                <a:srgbClr val="7EAF00"/>
              </a:gs>
              <a:gs pos="72000">
                <a:srgbClr val="A8E244"/>
              </a:gs>
              <a:gs pos="100000">
                <a:srgbClr val="B7E376"/>
              </a:gs>
            </a:gsLst>
            <a:lin ang="16200000" scaled="0"/>
          </a:gradFill>
          <a:ln w="9525" cap="rnd" cmpd="sng">
            <a:solidFill>
              <a:srgbClr val="6C9000"/>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0000">
              <a:schemeClr val="lt1"/>
            </a:gs>
            <a:gs pos="100000">
              <a:srgbClr val="D1D1D1"/>
            </a:gs>
          </a:gsLst>
          <a:path path="circle">
            <a:fillToRect l="100000" b="100000"/>
          </a:path>
          <a:tileRect t="-100000" r="-100000"/>
        </a:gradFill>
        <a:effectLst/>
      </p:bgPr>
    </p:bg>
    <p:spTree>
      <p:nvGrpSpPr>
        <p:cNvPr id="1" name="Shape 5"/>
        <p:cNvGrpSpPr/>
        <p:nvPr/>
      </p:nvGrpSpPr>
      <p:grpSpPr>
        <a:xfrm>
          <a:off x="0" y="0"/>
          <a:ext cx="0" cy="0"/>
          <a:chOff x="0" y="0"/>
          <a:chExt cx="0" cy="0"/>
        </a:xfrm>
      </p:grpSpPr>
      <p:sp>
        <p:nvSpPr>
          <p:cNvPr id="6" name="Google Shape;6;p16"/>
          <p:cNvSpPr/>
          <p:nvPr/>
        </p:nvSpPr>
        <p:spPr>
          <a:xfrm>
            <a:off x="499273" y="5944936"/>
            <a:ext cx="4940624" cy="921076"/>
          </a:xfrm>
          <a:custGeom>
            <a:avLst/>
            <a:gdLst/>
            <a:ahLst/>
            <a:cxnLst/>
            <a:rect l="l" t="t" r="r" b="b"/>
            <a:pathLst>
              <a:path w="7485" h="337" extrusionOk="0">
                <a:moveTo>
                  <a:pt x="0" y="2"/>
                </a:moveTo>
                <a:lnTo>
                  <a:pt x="7485" y="337"/>
                </a:lnTo>
                <a:lnTo>
                  <a:pt x="5558" y="337"/>
                </a:lnTo>
                <a:lnTo>
                  <a:pt x="1" y="0"/>
                </a:lnTo>
              </a:path>
            </a:pathLst>
          </a:custGeom>
          <a:solidFill>
            <a:srgbClr val="C2E099">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7" name="Google Shape;7;p16"/>
          <p:cNvSpPr/>
          <p:nvPr/>
        </p:nvSpPr>
        <p:spPr>
          <a:xfrm>
            <a:off x="485717" y="5939011"/>
            <a:ext cx="3690451" cy="933450"/>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8" name="Google Shape;8;p16"/>
          <p:cNvSpPr/>
          <p:nvPr/>
        </p:nvSpPr>
        <p:spPr>
          <a:xfrm>
            <a:off x="-6042" y="5791253"/>
            <a:ext cx="3402300" cy="1080900"/>
          </a:xfrm>
          <a:prstGeom prst="rtTriangle">
            <a:avLst/>
          </a:prstGeom>
          <a:blipFill rotWithShape="1">
            <a:blip r:embed="rId13">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ucida Sans"/>
              <a:ea typeface="Lucida Sans"/>
              <a:cs typeface="Lucida Sans"/>
              <a:sym typeface="Lucida Sans"/>
            </a:endParaRPr>
          </a:p>
        </p:txBody>
      </p:sp>
      <p:cxnSp>
        <p:nvCxnSpPr>
          <p:cNvPr id="9" name="Google Shape;9;p16"/>
          <p:cNvCxnSpPr/>
          <p:nvPr/>
        </p:nvCxnSpPr>
        <p:spPr>
          <a:xfrm>
            <a:off x="-9237" y="5787738"/>
            <a:ext cx="3405600" cy="1084500"/>
          </a:xfrm>
          <a:prstGeom prst="straightConnector1">
            <a:avLst/>
          </a:prstGeom>
          <a:noFill/>
          <a:ln w="12050" cap="flat" cmpd="sng">
            <a:solidFill>
              <a:srgbClr val="BCDC90"/>
            </a:solidFill>
            <a:prstDash val="solid"/>
            <a:miter lim="800000"/>
            <a:headEnd type="none" w="sm" len="sm"/>
            <a:tailEnd type="none" w="sm" len="sm"/>
          </a:ln>
        </p:spPr>
      </p:cxnSp>
      <p:sp>
        <p:nvSpPr>
          <p:cNvPr id="10" name="Google Shape;1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100"/>
              <a:buFont typeface="Lucida Sans"/>
              <a:buNone/>
              <a:defRPr sz="4100" b="1" i="0" u="none" strike="noStrike" cap="none">
                <a:solidFill>
                  <a:schemeClr val="dk2"/>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marR="0" lvl="0" indent="-345186" algn="l" rtl="0">
              <a:lnSpc>
                <a:spcPct val="100000"/>
              </a:lnSpc>
              <a:spcBef>
                <a:spcPts val="400"/>
              </a:spcBef>
              <a:spcAft>
                <a:spcPts val="0"/>
              </a:spcAft>
              <a:buClr>
                <a:schemeClr val="accent1"/>
              </a:buClr>
              <a:buSzPts val="1836"/>
              <a:buFont typeface="Noto Sans Symbols"/>
              <a:buChar char="🞂"/>
              <a:defRPr sz="2700" b="0" i="0" u="none" strike="noStrike" cap="none">
                <a:solidFill>
                  <a:schemeClr val="dk1"/>
                </a:solidFill>
                <a:latin typeface="Lucida Sans"/>
                <a:ea typeface="Lucida Sans"/>
                <a:cs typeface="Lucida Sans"/>
                <a:sym typeface="Lucida Sans"/>
              </a:defRPr>
            </a:lvl1pPr>
            <a:lvl2pPr marL="914400" marR="0" lvl="1" indent="-374650" algn="l" rtl="0">
              <a:lnSpc>
                <a:spcPct val="100000"/>
              </a:lnSpc>
              <a:spcBef>
                <a:spcPts val="324"/>
              </a:spcBef>
              <a:spcAft>
                <a:spcPts val="0"/>
              </a:spcAft>
              <a:buClr>
                <a:schemeClr val="accent1"/>
              </a:buClr>
              <a:buSzPts val="2300"/>
              <a:buFont typeface="Verdana"/>
              <a:buChar char="◦"/>
              <a:defRPr sz="2300" b="0" i="0" u="none" strike="noStrike" cap="none">
                <a:solidFill>
                  <a:schemeClr val="dk1"/>
                </a:solidFill>
                <a:latin typeface="Lucida Sans"/>
                <a:ea typeface="Lucida Sans"/>
                <a:cs typeface="Lucida Sans"/>
                <a:sym typeface="Lucida Sans"/>
              </a:defRPr>
            </a:lvl2pPr>
            <a:lvl3pPr marL="1371600" marR="0" lvl="2" indent="-361950" algn="l" rtl="0">
              <a:lnSpc>
                <a:spcPct val="100000"/>
              </a:lnSpc>
              <a:spcBef>
                <a:spcPts val="350"/>
              </a:spcBef>
              <a:spcAft>
                <a:spcPts val="0"/>
              </a:spcAft>
              <a:buClr>
                <a:schemeClr val="accent2"/>
              </a:buClr>
              <a:buSzPts val="2100"/>
              <a:buFont typeface="Noto Sans Symbols"/>
              <a:buChar char="●"/>
              <a:defRPr sz="2100" b="0" i="0" u="none" strike="noStrike" cap="none">
                <a:solidFill>
                  <a:schemeClr val="dk1"/>
                </a:solidFill>
                <a:latin typeface="Lucida Sans"/>
                <a:ea typeface="Lucida Sans"/>
                <a:cs typeface="Lucida Sans"/>
                <a:sym typeface="Lucida Sans"/>
              </a:defRPr>
            </a:lvl3pPr>
            <a:lvl4pPr marL="1828800" marR="0" lvl="3" indent="-349250" algn="l" rtl="0">
              <a:lnSpc>
                <a:spcPct val="100000"/>
              </a:lnSpc>
              <a:spcBef>
                <a:spcPts val="350"/>
              </a:spcBef>
              <a:spcAft>
                <a:spcPts val="0"/>
              </a:spcAft>
              <a:buClr>
                <a:schemeClr val="accent2"/>
              </a:buClr>
              <a:buSzPts val="1900"/>
              <a:buFont typeface="Noto Sans Symbols"/>
              <a:buChar char="●"/>
              <a:defRPr sz="1900" b="0" i="0" u="none" strike="noStrike" cap="none">
                <a:solidFill>
                  <a:schemeClr val="dk1"/>
                </a:solidFill>
                <a:latin typeface="Lucida Sans"/>
                <a:ea typeface="Lucida Sans"/>
                <a:cs typeface="Lucida Sans"/>
                <a:sym typeface="Lucida Sans"/>
              </a:defRPr>
            </a:lvl4pPr>
            <a:lvl5pPr marL="2286000" marR="0" lvl="4" indent="-342900" algn="l" rtl="0">
              <a:lnSpc>
                <a:spcPct val="100000"/>
              </a:lnSpc>
              <a:spcBef>
                <a:spcPts val="350"/>
              </a:spcBef>
              <a:spcAft>
                <a:spcPts val="0"/>
              </a:spcAft>
              <a:buClr>
                <a:schemeClr val="accent2"/>
              </a:buClr>
              <a:buSzPts val="1800"/>
              <a:buFont typeface="Noto Sans Symbols"/>
              <a:buChar char="●"/>
              <a:defRPr sz="1800" b="0" i="0" u="none" strike="noStrike" cap="none">
                <a:solidFill>
                  <a:schemeClr val="dk1"/>
                </a:solidFill>
                <a:latin typeface="Lucida Sans"/>
                <a:ea typeface="Lucida Sans"/>
                <a:cs typeface="Lucida Sans"/>
                <a:sym typeface="Lucida Sans"/>
              </a:defRPr>
            </a:lvl5pPr>
            <a:lvl6pPr marL="2743200" marR="0" lvl="5" indent="-342900" algn="l" rtl="0">
              <a:lnSpc>
                <a:spcPct val="100000"/>
              </a:lnSpc>
              <a:spcBef>
                <a:spcPts val="350"/>
              </a:spcBef>
              <a:spcAft>
                <a:spcPts val="0"/>
              </a:spcAft>
              <a:buClr>
                <a:schemeClr val="accent3"/>
              </a:buClr>
              <a:buSzPts val="1800"/>
              <a:buFont typeface="Noto Sans Symbols"/>
              <a:buChar char="■"/>
              <a:defRPr sz="1800" b="0" i="0" u="none" strike="noStrike" cap="none">
                <a:solidFill>
                  <a:schemeClr val="dk1"/>
                </a:solidFill>
                <a:latin typeface="Lucida Sans"/>
                <a:ea typeface="Lucida Sans"/>
                <a:cs typeface="Lucida Sans"/>
                <a:sym typeface="Lucida Sans"/>
              </a:defRPr>
            </a:lvl6pPr>
            <a:lvl7pPr marL="3200400" marR="0" lvl="6"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7pPr>
            <a:lvl8pPr marL="3657600" marR="0" lvl="7"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8pPr>
            <a:lvl9pPr marL="4114800" marR="0" lvl="8"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9pPr>
          </a:lstStyle>
          <a:p>
            <a:endParaRPr/>
          </a:p>
        </p:txBody>
      </p:sp>
      <p:sp>
        <p:nvSpPr>
          <p:cNvPr id="12" name="Google Shape;12;p1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9pPr>
          </a:lstStyle>
          <a:p>
            <a:endParaRPr/>
          </a:p>
        </p:txBody>
      </p:sp>
      <p:sp>
        <p:nvSpPr>
          <p:cNvPr id="13" name="Google Shape;13;p16"/>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ucida Sans"/>
                <a:ea typeface="Lucida Sans"/>
                <a:cs typeface="Lucida Sans"/>
                <a:sym typeface="Lucida Sans"/>
              </a:defRPr>
            </a:lvl9pPr>
          </a:lstStyle>
          <a:p>
            <a:endParaRPr/>
          </a:p>
        </p:txBody>
      </p:sp>
      <p:sp>
        <p:nvSpPr>
          <p:cNvPr id="14" name="Google Shape;14;p1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
          <p:cNvSpPr txBox="1">
            <a:spLocks noGrp="1"/>
          </p:cNvSpPr>
          <p:nvPr>
            <p:ph type="subTitle" idx="1"/>
          </p:nvPr>
        </p:nvSpPr>
        <p:spPr>
          <a:xfrm>
            <a:off x="4572000" y="1531225"/>
            <a:ext cx="4596300" cy="615000"/>
          </a:xfrm>
          <a:prstGeom prst="rect">
            <a:avLst/>
          </a:prstGeom>
          <a:noFill/>
          <a:ln>
            <a:noFill/>
          </a:ln>
        </p:spPr>
        <p:txBody>
          <a:bodyPr spcFirstLastPara="1" wrap="square" lIns="45700" tIns="45700" rIns="45700" bIns="45700" anchor="t" anchorCtr="0">
            <a:normAutofit/>
          </a:bodyPr>
          <a:lstStyle/>
          <a:p>
            <a:pPr marL="0" marR="64008" lvl="0" indent="0" algn="r" rtl="0">
              <a:lnSpc>
                <a:spcPct val="100000"/>
              </a:lnSpc>
              <a:spcBef>
                <a:spcPts val="0"/>
              </a:spcBef>
              <a:spcAft>
                <a:spcPts val="0"/>
              </a:spcAft>
              <a:buSzPts val="1836"/>
              <a:buNone/>
            </a:pPr>
            <a:r>
              <a:rPr lang="en-IN">
                <a:solidFill>
                  <a:srgbClr val="006ACC"/>
                </a:solidFill>
              </a:rPr>
              <a:t>Precision</a:t>
            </a:r>
            <a:r>
              <a:rPr lang="en-IN"/>
              <a:t> </a:t>
            </a:r>
            <a:r>
              <a:rPr lang="en-IN">
                <a:solidFill>
                  <a:srgbClr val="6C9000"/>
                </a:solidFill>
              </a:rPr>
              <a:t>Agriculture</a:t>
            </a:r>
            <a:endParaRPr>
              <a:solidFill>
                <a:srgbClr val="6C9000"/>
              </a:solidFill>
            </a:endParaRPr>
          </a:p>
        </p:txBody>
      </p:sp>
      <p:pic>
        <p:nvPicPr>
          <p:cNvPr id="104" name="Google Shape;104;p1"/>
          <p:cNvPicPr preferRelativeResize="0"/>
          <p:nvPr/>
        </p:nvPicPr>
        <p:blipFill rotWithShape="1">
          <a:blip r:embed="rId3">
            <a:alphaModFix/>
          </a:blip>
          <a:srcRect/>
          <a:stretch/>
        </p:blipFill>
        <p:spPr>
          <a:xfrm>
            <a:off x="4387975" y="2"/>
            <a:ext cx="4756025" cy="1531225"/>
          </a:xfrm>
          <a:prstGeom prst="rect">
            <a:avLst/>
          </a:prstGeom>
          <a:noFill/>
          <a:ln>
            <a:noFill/>
          </a:ln>
        </p:spPr>
      </p:pic>
      <p:sp>
        <p:nvSpPr>
          <p:cNvPr id="105" name="Google Shape;105;p1"/>
          <p:cNvSpPr txBox="1"/>
          <p:nvPr/>
        </p:nvSpPr>
        <p:spPr>
          <a:xfrm>
            <a:off x="109800" y="3772650"/>
            <a:ext cx="8874600" cy="13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b="1" dirty="0">
                <a:latin typeface="Roboto"/>
                <a:ea typeface="Roboto"/>
                <a:cs typeface="Roboto"/>
                <a:sym typeface="Roboto"/>
              </a:rPr>
              <a:t>		</a:t>
            </a:r>
            <a:endParaRPr b="1" dirty="0">
              <a:latin typeface="Roboto"/>
              <a:ea typeface="Roboto"/>
              <a:cs typeface="Roboto"/>
              <a:sym typeface="Roboto"/>
            </a:endParaRPr>
          </a:p>
          <a:p>
            <a:pPr marL="0" lvl="0" indent="0" algn="ctr" rtl="0">
              <a:spcBef>
                <a:spcPts val="0"/>
              </a:spcBef>
              <a:spcAft>
                <a:spcPts val="0"/>
              </a:spcAft>
              <a:buNone/>
            </a:pPr>
            <a:endParaRPr dirty="0">
              <a:latin typeface="Roboto"/>
              <a:ea typeface="Roboto"/>
              <a:cs typeface="Roboto"/>
              <a:sym typeface="Roboto"/>
            </a:endParaRPr>
          </a:p>
          <a:p>
            <a:pPr marL="0" lvl="0" indent="0" algn="ctr" rtl="0">
              <a:spcBef>
                <a:spcPts val="0"/>
              </a:spcBef>
              <a:spcAft>
                <a:spcPts val="0"/>
              </a:spcAft>
              <a:buNone/>
            </a:pPr>
            <a:r>
              <a:rPr lang="en-IN" b="1" dirty="0">
                <a:solidFill>
                  <a:srgbClr val="6C9000"/>
                </a:solidFill>
                <a:latin typeface="Roboto"/>
                <a:ea typeface="Roboto"/>
                <a:cs typeface="Roboto"/>
                <a:sym typeface="Roboto"/>
              </a:rPr>
              <a:t>PROJECT  by</a:t>
            </a:r>
          </a:p>
          <a:p>
            <a:pPr marL="0" lvl="0" indent="0" algn="ctr" rtl="0">
              <a:spcBef>
                <a:spcPts val="0"/>
              </a:spcBef>
              <a:spcAft>
                <a:spcPts val="0"/>
              </a:spcAft>
              <a:buNone/>
            </a:pPr>
            <a:endParaRPr lang="en-IN" sz="2400" b="1" dirty="0">
              <a:solidFill>
                <a:srgbClr val="6C9000"/>
              </a:solidFill>
              <a:latin typeface="Roboto"/>
              <a:ea typeface="Roboto"/>
              <a:cs typeface="Roboto"/>
              <a:sym typeface="Roboto"/>
            </a:endParaRPr>
          </a:p>
          <a:p>
            <a:pPr marL="0" lvl="0" indent="0" algn="ctr" rtl="0">
              <a:spcBef>
                <a:spcPts val="0"/>
              </a:spcBef>
              <a:spcAft>
                <a:spcPts val="0"/>
              </a:spcAft>
              <a:buNone/>
            </a:pPr>
            <a:r>
              <a:rPr lang="en-IN" sz="2400" b="1" dirty="0">
                <a:solidFill>
                  <a:srgbClr val="6C9000"/>
                </a:solidFill>
                <a:latin typeface="Roboto"/>
                <a:ea typeface="Roboto"/>
                <a:cs typeface="Roboto"/>
                <a:sym typeface="Roboto"/>
              </a:rPr>
              <a:t>                                                                    </a:t>
            </a:r>
            <a:r>
              <a:rPr lang="en-IN" sz="2400" b="1" dirty="0">
                <a:solidFill>
                  <a:srgbClr val="6C9000"/>
                </a:solidFill>
                <a:highlight>
                  <a:srgbClr val="000000"/>
                </a:highlight>
                <a:latin typeface="Roboto"/>
                <a:ea typeface="Roboto"/>
                <a:cs typeface="Roboto"/>
                <a:sym typeface="Roboto"/>
              </a:rPr>
              <a:t>ABHISHEK KUMAR</a:t>
            </a:r>
            <a:endParaRPr sz="2400" b="1" dirty="0">
              <a:solidFill>
                <a:srgbClr val="6C9000"/>
              </a:solidFill>
              <a:highlight>
                <a:srgbClr val="000000"/>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7" descr="https://miro.medium.com/v2/resize:fit:875/1*I2557MCaFdNUm4q9TfvOpw.png"/>
          <p:cNvPicPr preferRelativeResize="0"/>
          <p:nvPr/>
        </p:nvPicPr>
        <p:blipFill rotWithShape="1">
          <a:blip r:embed="rId3">
            <a:alphaModFix/>
          </a:blip>
          <a:srcRect/>
          <a:stretch/>
        </p:blipFill>
        <p:spPr>
          <a:xfrm>
            <a:off x="4115718" y="4369296"/>
            <a:ext cx="3912665" cy="1715275"/>
          </a:xfrm>
          <a:prstGeom prst="rect">
            <a:avLst/>
          </a:prstGeom>
          <a:noFill/>
          <a:ln>
            <a:noFill/>
          </a:ln>
          <a:effectLst>
            <a:outerShdw blurRad="142875" dist="47625" dir="5400000" algn="bl" rotWithShape="0">
              <a:srgbClr val="000000">
                <a:alpha val="31764"/>
              </a:srgbClr>
            </a:outerShdw>
          </a:effectLst>
        </p:spPr>
      </p:pic>
      <p:sp>
        <p:nvSpPr>
          <p:cNvPr id="189" name="Google Shape;189;p7"/>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AI Algorithms</a:t>
            </a:r>
            <a:endParaRPr sz="3500"/>
          </a:p>
        </p:txBody>
      </p:sp>
      <p:sp>
        <p:nvSpPr>
          <p:cNvPr id="190" name="Google Shape;190;p7"/>
          <p:cNvSpPr txBox="1"/>
          <p:nvPr/>
        </p:nvSpPr>
        <p:spPr>
          <a:xfrm>
            <a:off x="4528902" y="1145000"/>
            <a:ext cx="2592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MobileNetV2</a:t>
            </a:r>
            <a:endParaRPr sz="1400" b="1" i="0" u="none" strike="noStrike" cap="none">
              <a:solidFill>
                <a:srgbClr val="74A50F"/>
              </a:solidFill>
              <a:latin typeface="Arial"/>
              <a:ea typeface="Arial"/>
              <a:cs typeface="Arial"/>
              <a:sym typeface="Arial"/>
            </a:endParaRPr>
          </a:p>
        </p:txBody>
      </p:sp>
      <p:sp>
        <p:nvSpPr>
          <p:cNvPr id="191" name="Google Shape;191;p7"/>
          <p:cNvSpPr txBox="1"/>
          <p:nvPr/>
        </p:nvSpPr>
        <p:spPr>
          <a:xfrm>
            <a:off x="4593791" y="1512835"/>
            <a:ext cx="288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dk1"/>
                </a:solidFill>
                <a:latin typeface="Arial"/>
                <a:ea typeface="Arial"/>
                <a:cs typeface="Arial"/>
                <a:sym typeface="Arial"/>
              </a:rPr>
              <a:t>For Plant Disease Classification Using MobileNetV2 - 9</a:t>
            </a:r>
            <a:r>
              <a:rPr lang="en-IN" sz="1000">
                <a:solidFill>
                  <a:schemeClr val="dk1"/>
                </a:solidFill>
              </a:rPr>
              <a:t>8</a:t>
            </a:r>
            <a:r>
              <a:rPr lang="en-IN" sz="1000" b="0" i="0" u="none" strike="noStrike" cap="none">
                <a:solidFill>
                  <a:schemeClr val="dk1"/>
                </a:solidFill>
                <a:latin typeface="Arial"/>
                <a:ea typeface="Arial"/>
                <a:cs typeface="Arial"/>
                <a:sym typeface="Arial"/>
              </a:rPr>
              <a:t>.</a:t>
            </a:r>
            <a:r>
              <a:rPr lang="en-IN" sz="1000">
                <a:solidFill>
                  <a:schemeClr val="dk1"/>
                </a:solidFill>
              </a:rPr>
              <a:t>6</a:t>
            </a:r>
            <a:r>
              <a:rPr lang="en-IN" sz="1000" b="0" i="0" u="none" strike="noStrike" cap="none">
                <a:solidFill>
                  <a:schemeClr val="dk1"/>
                </a:solidFill>
                <a:latin typeface="Arial"/>
                <a:ea typeface="Arial"/>
                <a:cs typeface="Arial"/>
                <a:sym typeface="Arial"/>
              </a:rPr>
              <a:t>5%(for Mobile Devices)</a:t>
            </a:r>
            <a:endParaRPr sz="1000" b="0" i="0" u="none" strike="noStrike" cap="none">
              <a:solidFill>
                <a:schemeClr val="dk1"/>
              </a:solidFill>
              <a:latin typeface="Arial"/>
              <a:ea typeface="Arial"/>
              <a:cs typeface="Arial"/>
              <a:sym typeface="Arial"/>
            </a:endParaRPr>
          </a:p>
        </p:txBody>
      </p:sp>
      <p:sp>
        <p:nvSpPr>
          <p:cNvPr id="192" name="Google Shape;192;p7"/>
          <p:cNvSpPr txBox="1"/>
          <p:nvPr/>
        </p:nvSpPr>
        <p:spPr>
          <a:xfrm>
            <a:off x="663528" y="3870547"/>
            <a:ext cx="1728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ResNet</a:t>
            </a:r>
            <a:endParaRPr sz="1400" b="1" i="0" u="none" strike="noStrike" cap="none">
              <a:solidFill>
                <a:srgbClr val="74A50F"/>
              </a:solidFill>
              <a:latin typeface="Arial"/>
              <a:ea typeface="Arial"/>
              <a:cs typeface="Arial"/>
              <a:sym typeface="Arial"/>
            </a:endParaRPr>
          </a:p>
        </p:txBody>
      </p:sp>
      <p:sp>
        <p:nvSpPr>
          <p:cNvPr id="193" name="Google Shape;193;p7"/>
          <p:cNvSpPr txBox="1"/>
          <p:nvPr/>
        </p:nvSpPr>
        <p:spPr>
          <a:xfrm>
            <a:off x="755576" y="4124703"/>
            <a:ext cx="712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dk1"/>
                </a:solidFill>
                <a:latin typeface="Arial"/>
                <a:ea typeface="Arial"/>
                <a:cs typeface="Arial"/>
                <a:sym typeface="Arial"/>
              </a:rPr>
              <a:t>Plant Diseases Classification - ResNet 99.2% (Drones and Satellite</a:t>
            </a:r>
            <a:r>
              <a:rPr lang="en-IN" sz="1200" b="0" i="0" u="none" strike="noStrike" cap="none">
                <a:solidFill>
                  <a:schemeClr val="dk1"/>
                </a:solidFill>
                <a:latin typeface="Arial"/>
                <a:ea typeface="Arial"/>
                <a:cs typeface="Arial"/>
                <a:sym typeface="Arial"/>
              </a:rPr>
              <a:t>)</a:t>
            </a:r>
            <a:endParaRPr sz="1200" b="0" i="0" u="none" strike="noStrike" cap="none">
              <a:solidFill>
                <a:schemeClr val="dk1"/>
              </a:solidFill>
              <a:latin typeface="Arial"/>
              <a:ea typeface="Arial"/>
              <a:cs typeface="Arial"/>
              <a:sym typeface="Arial"/>
            </a:endParaRPr>
          </a:p>
        </p:txBody>
      </p:sp>
      <p:sp>
        <p:nvSpPr>
          <p:cNvPr id="194" name="Google Shape;194;p7"/>
          <p:cNvSpPr txBox="1"/>
          <p:nvPr/>
        </p:nvSpPr>
        <p:spPr>
          <a:xfrm>
            <a:off x="663528" y="1153938"/>
            <a:ext cx="228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YoloV7</a:t>
            </a:r>
            <a:endParaRPr sz="1400" b="1" i="0" u="none" strike="noStrike" cap="none">
              <a:solidFill>
                <a:srgbClr val="74A50F"/>
              </a:solidFill>
              <a:latin typeface="Arial"/>
              <a:ea typeface="Arial"/>
              <a:cs typeface="Arial"/>
              <a:sym typeface="Arial"/>
            </a:endParaRPr>
          </a:p>
        </p:txBody>
      </p:sp>
      <p:sp>
        <p:nvSpPr>
          <p:cNvPr id="195" name="Google Shape;195;p7"/>
          <p:cNvSpPr txBox="1"/>
          <p:nvPr/>
        </p:nvSpPr>
        <p:spPr>
          <a:xfrm>
            <a:off x="663532" y="1528701"/>
            <a:ext cx="2280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dk1"/>
                </a:solidFill>
                <a:latin typeface="Arial"/>
                <a:ea typeface="Arial"/>
                <a:cs typeface="Arial"/>
                <a:sym typeface="Arial"/>
              </a:rPr>
              <a:t>Plant Type Classification</a:t>
            </a:r>
            <a:r>
              <a:rPr lang="en-IN" sz="1000" b="0" i="0" u="sng" strike="noStrike" cap="none">
                <a:solidFill>
                  <a:schemeClr val="dk1"/>
                </a:solidFill>
                <a:latin typeface="Arial"/>
                <a:ea typeface="Arial"/>
                <a:cs typeface="Arial"/>
                <a:sym typeface="Arial"/>
              </a:rPr>
              <a:t> </a:t>
            </a:r>
            <a:endParaRPr sz="1000" b="0" i="0" u="none" strike="noStrike" cap="none">
              <a:solidFill>
                <a:schemeClr val="dk1"/>
              </a:solidFill>
              <a:latin typeface="Arial"/>
              <a:ea typeface="Arial"/>
              <a:cs typeface="Arial"/>
              <a:sym typeface="Arial"/>
            </a:endParaRPr>
          </a:p>
        </p:txBody>
      </p:sp>
      <p:pic>
        <p:nvPicPr>
          <p:cNvPr id="196" name="Google Shape;196;p7"/>
          <p:cNvPicPr preferRelativeResize="0"/>
          <p:nvPr/>
        </p:nvPicPr>
        <p:blipFill rotWithShape="1">
          <a:blip r:embed="rId4">
            <a:alphaModFix/>
          </a:blip>
          <a:srcRect/>
          <a:stretch/>
        </p:blipFill>
        <p:spPr>
          <a:xfrm>
            <a:off x="665894" y="1882402"/>
            <a:ext cx="3369546" cy="1908556"/>
          </a:xfrm>
          <a:prstGeom prst="rect">
            <a:avLst/>
          </a:prstGeom>
          <a:noFill/>
          <a:ln>
            <a:noFill/>
          </a:ln>
          <a:effectLst>
            <a:outerShdw blurRad="142875" dist="47625" dir="5400000" algn="bl" rotWithShape="0">
              <a:srgbClr val="000000">
                <a:alpha val="31764"/>
              </a:srgbClr>
            </a:outerShdw>
          </a:effectLst>
        </p:spPr>
      </p:pic>
      <p:pic>
        <p:nvPicPr>
          <p:cNvPr id="197" name="Google Shape;197;p7" descr="https://miro.medium.com/v2/resize:fit:875/1*bqE59FvgpvoAQUMQ0WEoUA.png"/>
          <p:cNvPicPr preferRelativeResize="0"/>
          <p:nvPr/>
        </p:nvPicPr>
        <p:blipFill rotWithShape="1">
          <a:blip r:embed="rId5">
            <a:alphaModFix/>
          </a:blip>
          <a:srcRect/>
          <a:stretch/>
        </p:blipFill>
        <p:spPr>
          <a:xfrm>
            <a:off x="4688882" y="1957242"/>
            <a:ext cx="2936364" cy="1860438"/>
          </a:xfrm>
          <a:prstGeom prst="rect">
            <a:avLst/>
          </a:prstGeom>
          <a:noFill/>
          <a:ln>
            <a:noFill/>
          </a:ln>
          <a:effectLst>
            <a:outerShdw blurRad="142875" dist="47625" dir="5400000" algn="bl" rotWithShape="0">
              <a:srgbClr val="000000">
                <a:alpha val="31764"/>
              </a:srgbClr>
            </a:outerShdw>
          </a:effectLst>
        </p:spPr>
      </p:pic>
      <p:pic>
        <p:nvPicPr>
          <p:cNvPr id="198" name="Google Shape;198;p7" descr="https://miro.medium.com/v2/resize:fit:875/1*Y-u7dH4WC-dXyn9jOG4w0w.png"/>
          <p:cNvPicPr preferRelativeResize="0"/>
          <p:nvPr/>
        </p:nvPicPr>
        <p:blipFill rotWithShape="1">
          <a:blip r:embed="rId6">
            <a:alphaModFix/>
          </a:blip>
          <a:srcRect/>
          <a:stretch/>
        </p:blipFill>
        <p:spPr>
          <a:xfrm>
            <a:off x="899592" y="4377094"/>
            <a:ext cx="2952329" cy="1707477"/>
          </a:xfrm>
          <a:prstGeom prst="rect">
            <a:avLst/>
          </a:prstGeom>
          <a:noFill/>
          <a:ln>
            <a:noFill/>
          </a:ln>
          <a:effectLst>
            <a:outerShdw blurRad="142875" dist="47625" dir="5400000" algn="bl" rotWithShape="0">
              <a:srgbClr val="000000">
                <a:alpha val="31764"/>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67a3e3e0a6_0_19"/>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Crop Specific Solution</a:t>
            </a:r>
            <a:endParaRPr sz="3500"/>
          </a:p>
        </p:txBody>
      </p:sp>
      <p:pic>
        <p:nvPicPr>
          <p:cNvPr id="204" name="Google Shape;204;g267a3e3e0a6_0_19"/>
          <p:cNvPicPr preferRelativeResize="0"/>
          <p:nvPr/>
        </p:nvPicPr>
        <p:blipFill>
          <a:blip r:embed="rId3">
            <a:alphaModFix/>
          </a:blip>
          <a:stretch>
            <a:fillRect/>
          </a:stretch>
        </p:blipFill>
        <p:spPr>
          <a:xfrm>
            <a:off x="3448275" y="1417650"/>
            <a:ext cx="2435550" cy="1779957"/>
          </a:xfrm>
          <a:prstGeom prst="rect">
            <a:avLst/>
          </a:prstGeom>
          <a:noFill/>
          <a:ln>
            <a:noFill/>
          </a:ln>
        </p:spPr>
      </p:pic>
      <p:pic>
        <p:nvPicPr>
          <p:cNvPr id="205" name="Google Shape;205;g267a3e3e0a6_0_19"/>
          <p:cNvPicPr preferRelativeResize="0"/>
          <p:nvPr/>
        </p:nvPicPr>
        <p:blipFill>
          <a:blip r:embed="rId4">
            <a:alphaModFix/>
          </a:blip>
          <a:stretch>
            <a:fillRect/>
          </a:stretch>
        </p:blipFill>
        <p:spPr>
          <a:xfrm>
            <a:off x="6553125" y="1417648"/>
            <a:ext cx="2435551" cy="3220387"/>
          </a:xfrm>
          <a:prstGeom prst="rect">
            <a:avLst/>
          </a:prstGeom>
          <a:noFill/>
          <a:ln>
            <a:noFill/>
          </a:ln>
        </p:spPr>
      </p:pic>
      <p:pic>
        <p:nvPicPr>
          <p:cNvPr id="206" name="Google Shape;206;g267a3e3e0a6_0_19"/>
          <p:cNvPicPr preferRelativeResize="0"/>
          <p:nvPr/>
        </p:nvPicPr>
        <p:blipFill>
          <a:blip r:embed="rId5">
            <a:alphaModFix/>
          </a:blip>
          <a:stretch>
            <a:fillRect/>
          </a:stretch>
        </p:blipFill>
        <p:spPr>
          <a:xfrm>
            <a:off x="308900" y="1417650"/>
            <a:ext cx="2435540" cy="2520501"/>
          </a:xfrm>
          <a:prstGeom prst="rect">
            <a:avLst/>
          </a:prstGeom>
          <a:noFill/>
          <a:ln>
            <a:noFill/>
          </a:ln>
        </p:spPr>
      </p:pic>
      <p:pic>
        <p:nvPicPr>
          <p:cNvPr id="207" name="Google Shape;207;g267a3e3e0a6_0_19"/>
          <p:cNvPicPr preferRelativeResize="0"/>
          <p:nvPr/>
        </p:nvPicPr>
        <p:blipFill>
          <a:blip r:embed="rId6">
            <a:alphaModFix/>
          </a:blip>
          <a:stretch>
            <a:fillRect/>
          </a:stretch>
        </p:blipFill>
        <p:spPr>
          <a:xfrm>
            <a:off x="308900" y="4044400"/>
            <a:ext cx="6159200" cy="2520500"/>
          </a:xfrm>
          <a:prstGeom prst="rect">
            <a:avLst/>
          </a:prstGeom>
          <a:noFill/>
          <a:ln>
            <a:noFill/>
          </a:ln>
        </p:spPr>
      </p:pic>
      <p:sp>
        <p:nvSpPr>
          <p:cNvPr id="208" name="Google Shape;208;g267a3e3e0a6_0_19"/>
          <p:cNvSpPr txBox="1"/>
          <p:nvPr/>
        </p:nvSpPr>
        <p:spPr>
          <a:xfrm>
            <a:off x="228183" y="1020813"/>
            <a:ext cx="228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Grape</a:t>
            </a:r>
            <a:endParaRPr sz="1400" b="1" i="0" u="none" strike="noStrike" cap="none">
              <a:solidFill>
                <a:srgbClr val="888888"/>
              </a:solidFill>
              <a:latin typeface="Arial"/>
              <a:ea typeface="Arial"/>
              <a:cs typeface="Arial"/>
              <a:sym typeface="Arial"/>
            </a:endParaRPr>
          </a:p>
        </p:txBody>
      </p:sp>
      <p:sp>
        <p:nvSpPr>
          <p:cNvPr id="209" name="Google Shape;209;g267a3e3e0a6_0_19"/>
          <p:cNvSpPr txBox="1"/>
          <p:nvPr/>
        </p:nvSpPr>
        <p:spPr>
          <a:xfrm>
            <a:off x="3352383" y="1020813"/>
            <a:ext cx="228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Tomato</a:t>
            </a:r>
            <a:endParaRPr sz="2000">
              <a:solidFill>
                <a:srgbClr val="888888"/>
              </a:solidFill>
              <a:latin typeface="Roboto Medium"/>
              <a:ea typeface="Roboto Medium"/>
              <a:cs typeface="Roboto Medium"/>
              <a:sym typeface="Roboto Medium"/>
            </a:endParaRPr>
          </a:p>
        </p:txBody>
      </p:sp>
      <p:sp>
        <p:nvSpPr>
          <p:cNvPr id="210" name="Google Shape;210;g267a3e3e0a6_0_19"/>
          <p:cNvSpPr txBox="1"/>
          <p:nvPr/>
        </p:nvSpPr>
        <p:spPr>
          <a:xfrm>
            <a:off x="6476583" y="1020813"/>
            <a:ext cx="228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2000">
                <a:solidFill>
                  <a:srgbClr val="74A50F"/>
                </a:solidFill>
                <a:latin typeface="Roboto Medium"/>
                <a:ea typeface="Roboto Medium"/>
                <a:cs typeface="Roboto Medium"/>
                <a:sym typeface="Roboto Medium"/>
              </a:rPr>
              <a:t>Toor Daal</a:t>
            </a:r>
            <a:endParaRPr sz="1400" b="1" i="0" u="none" strike="noStrike" cap="none">
              <a:solidFill>
                <a:srgbClr val="888888"/>
              </a:solidFill>
              <a:latin typeface="Arial"/>
              <a:ea typeface="Arial"/>
              <a:cs typeface="Arial"/>
              <a:sym typeface="Arial"/>
            </a:endParaRPr>
          </a:p>
        </p:txBody>
      </p:sp>
      <p:sp>
        <p:nvSpPr>
          <p:cNvPr id="211" name="Google Shape;211;g267a3e3e0a6_0_19"/>
          <p:cNvSpPr txBox="1"/>
          <p:nvPr/>
        </p:nvSpPr>
        <p:spPr>
          <a:xfrm>
            <a:off x="6553125" y="4824750"/>
            <a:ext cx="2435400" cy="1636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IN">
                <a:solidFill>
                  <a:srgbClr val="6AA84F"/>
                </a:solidFill>
                <a:latin typeface="Lucida Sans"/>
                <a:ea typeface="Lucida Sans"/>
                <a:cs typeface="Lucida Sans"/>
                <a:sym typeface="Lucida Sans"/>
              </a:rPr>
              <a:t>We have done a detailed research on these 3 Crops identifying close to 37 Diseases with images and relevant solutions in Organic, Chemical and Laser Weeding domain</a:t>
            </a:r>
            <a:endParaRPr>
              <a:solidFill>
                <a:srgbClr val="6AA84F"/>
              </a:solidFill>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3690"/>
              <a:buFont typeface="Times New Roman"/>
              <a:buNone/>
            </a:pPr>
            <a:r>
              <a:rPr lang="en-IN" sz="3540">
                <a:latin typeface="Lucida Sans"/>
                <a:ea typeface="Lucida Sans"/>
                <a:cs typeface="Lucida Sans"/>
                <a:sym typeface="Lucida Sans"/>
              </a:rPr>
              <a:t>S</a:t>
            </a:r>
            <a:r>
              <a:rPr lang="en-IN" sz="3540">
                <a:solidFill>
                  <a:srgbClr val="FF0000"/>
                </a:solidFill>
                <a:latin typeface="Lucida Sans"/>
                <a:ea typeface="Lucida Sans"/>
                <a:cs typeface="Lucida Sans"/>
                <a:sym typeface="Lucida Sans"/>
              </a:rPr>
              <a:t>W</a:t>
            </a:r>
            <a:r>
              <a:rPr lang="en-IN" sz="3540">
                <a:latin typeface="Lucida Sans"/>
                <a:ea typeface="Lucida Sans"/>
                <a:cs typeface="Lucida Sans"/>
                <a:sym typeface="Lucida Sans"/>
              </a:rPr>
              <a:t>O</a:t>
            </a:r>
            <a:r>
              <a:rPr lang="en-IN" sz="3540">
                <a:solidFill>
                  <a:srgbClr val="FF0000"/>
                </a:solidFill>
                <a:latin typeface="Lucida Sans"/>
                <a:ea typeface="Lucida Sans"/>
                <a:cs typeface="Lucida Sans"/>
                <a:sym typeface="Lucida Sans"/>
              </a:rPr>
              <a:t>T</a:t>
            </a:r>
            <a:r>
              <a:rPr lang="en-IN" sz="3540">
                <a:latin typeface="Lucida Sans"/>
                <a:ea typeface="Lucida Sans"/>
                <a:cs typeface="Lucida Sans"/>
                <a:sym typeface="Lucida Sans"/>
              </a:rPr>
              <a:t> Analysis</a:t>
            </a:r>
            <a:endParaRPr sz="3540">
              <a:latin typeface="Lucida Sans"/>
              <a:ea typeface="Lucida Sans"/>
              <a:cs typeface="Lucida Sans"/>
              <a:sym typeface="Lucida Sans"/>
            </a:endParaRPr>
          </a:p>
        </p:txBody>
      </p:sp>
      <p:graphicFrame>
        <p:nvGraphicFramePr>
          <p:cNvPr id="217" name="Google Shape;217;p13"/>
          <p:cNvGraphicFramePr/>
          <p:nvPr/>
        </p:nvGraphicFramePr>
        <p:xfrm>
          <a:off x="1037875" y="1074400"/>
          <a:ext cx="3000000" cy="3000000"/>
        </p:xfrm>
        <a:graphic>
          <a:graphicData uri="http://schemas.openxmlformats.org/drawingml/2006/table">
            <a:tbl>
              <a:tblPr>
                <a:noFill/>
                <a:tableStyleId>{9EF1C473-0C58-44CC-BE7B-5390EAE32172}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419975">
                <a:tc>
                  <a:txBody>
                    <a:bodyPr/>
                    <a:lstStyle/>
                    <a:p>
                      <a:pPr marL="0" lvl="0" indent="0" algn="l" rtl="0">
                        <a:spcBef>
                          <a:spcPts val="0"/>
                        </a:spcBef>
                        <a:spcAft>
                          <a:spcPts val="0"/>
                        </a:spcAft>
                        <a:buNone/>
                      </a:pPr>
                      <a:r>
                        <a:rPr lang="en-IN" sz="2000" b="1">
                          <a:solidFill>
                            <a:srgbClr val="6AA84F"/>
                          </a:solidFill>
                          <a:latin typeface="Roboto"/>
                          <a:ea typeface="Roboto"/>
                          <a:cs typeface="Roboto"/>
                          <a:sym typeface="Roboto"/>
                        </a:rPr>
                        <a:t>STRENGTH</a:t>
                      </a:r>
                      <a:endParaRPr sz="2000" b="1">
                        <a:solidFill>
                          <a:srgbClr val="6AA84F"/>
                        </a:solidFill>
                        <a:latin typeface="Roboto"/>
                        <a:ea typeface="Roboto"/>
                        <a:cs typeface="Roboto"/>
                        <a:sym typeface="Roboto"/>
                      </a:endParaRPr>
                    </a:p>
                    <a:p>
                      <a:pPr marL="457200" lvl="0" indent="-323850" algn="l" rtl="0">
                        <a:spcBef>
                          <a:spcPts val="0"/>
                        </a:spcBef>
                        <a:spcAft>
                          <a:spcPts val="0"/>
                        </a:spcAft>
                        <a:buClr>
                          <a:schemeClr val="dk1"/>
                        </a:buClr>
                        <a:buSzPts val="1500"/>
                        <a:buChar char="-"/>
                      </a:pPr>
                      <a:r>
                        <a:rPr lang="en-IN" sz="1500">
                          <a:solidFill>
                            <a:schemeClr val="dk1"/>
                          </a:solidFill>
                        </a:rPr>
                        <a:t>Comprehensive Product Offering</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Reliable Design with proven AI models</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Offline Connectivity</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Transfer Learning to replicate solution for more crop and region</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Scalable Solution</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Subscription based model</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Lean Team</a:t>
                      </a:r>
                      <a:endParaRPr sz="1500">
                        <a:solidFill>
                          <a:schemeClr val="dk1"/>
                        </a:solidFill>
                      </a:endParaRPr>
                    </a:p>
                  </a:txBody>
                  <a:tcPr marL="91425" marR="91425" marT="91425" marB="91425"/>
                </a:tc>
                <a:tc>
                  <a:txBody>
                    <a:bodyPr/>
                    <a:lstStyle/>
                    <a:p>
                      <a:pPr marL="0" lvl="0" indent="0" algn="l" rtl="0">
                        <a:spcBef>
                          <a:spcPts val="0"/>
                        </a:spcBef>
                        <a:spcAft>
                          <a:spcPts val="0"/>
                        </a:spcAft>
                        <a:buNone/>
                      </a:pPr>
                      <a:r>
                        <a:rPr lang="en-IN" sz="2000" b="1">
                          <a:solidFill>
                            <a:srgbClr val="FF0000"/>
                          </a:solidFill>
                          <a:latin typeface="Roboto"/>
                          <a:ea typeface="Roboto"/>
                          <a:cs typeface="Roboto"/>
                          <a:sym typeface="Roboto"/>
                        </a:rPr>
                        <a:t>WEAKNESS</a:t>
                      </a:r>
                      <a:endParaRPr sz="2000" b="1">
                        <a:solidFill>
                          <a:srgbClr val="FF0000"/>
                        </a:solidFill>
                        <a:latin typeface="Roboto"/>
                        <a:ea typeface="Roboto"/>
                        <a:cs typeface="Roboto"/>
                        <a:sym typeface="Roboto"/>
                      </a:endParaRPr>
                    </a:p>
                    <a:p>
                      <a:pPr marL="457200" lvl="0" indent="-323850" algn="l" rtl="0">
                        <a:spcBef>
                          <a:spcPts val="0"/>
                        </a:spcBef>
                        <a:spcAft>
                          <a:spcPts val="0"/>
                        </a:spcAft>
                        <a:buClr>
                          <a:schemeClr val="dk1"/>
                        </a:buClr>
                        <a:buSzPts val="1500"/>
                        <a:buChar char="-"/>
                      </a:pPr>
                      <a:r>
                        <a:rPr lang="en-IN" sz="1500">
                          <a:solidFill>
                            <a:schemeClr val="dk1"/>
                          </a:solidFill>
                        </a:rPr>
                        <a:t>Market is fickle and can accept or deny a solution in an instant</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Needs an extensive ground based team to help ensure proper implementation</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Depends on capability of Device used</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Meeting Service Cost expectation is a challenge</a:t>
                      </a:r>
                      <a:endParaRPr sz="1500">
                        <a:solidFill>
                          <a:schemeClr val="dk1"/>
                        </a:solidFill>
                      </a:endParaRPr>
                    </a:p>
                  </a:txBody>
                  <a:tcPr marL="91425" marR="91425" marT="91425" marB="91425"/>
                </a:tc>
                <a:extLst>
                  <a:ext uri="{0D108BD9-81ED-4DB2-BD59-A6C34878D82A}">
                    <a16:rowId xmlns:a16="http://schemas.microsoft.com/office/drawing/2014/main" val="10000"/>
                  </a:ext>
                </a:extLst>
              </a:tr>
              <a:tr h="2419975">
                <a:tc>
                  <a:txBody>
                    <a:bodyPr/>
                    <a:lstStyle/>
                    <a:p>
                      <a:pPr marL="0" lvl="0" indent="0" algn="l" rtl="0">
                        <a:spcBef>
                          <a:spcPts val="0"/>
                        </a:spcBef>
                        <a:spcAft>
                          <a:spcPts val="0"/>
                        </a:spcAft>
                        <a:buNone/>
                      </a:pPr>
                      <a:r>
                        <a:rPr lang="en-IN" sz="2000" b="1">
                          <a:solidFill>
                            <a:srgbClr val="6AA84F"/>
                          </a:solidFill>
                          <a:latin typeface="Roboto"/>
                          <a:ea typeface="Roboto"/>
                          <a:cs typeface="Roboto"/>
                          <a:sym typeface="Roboto"/>
                        </a:rPr>
                        <a:t>OPPORTUNITY</a:t>
                      </a:r>
                      <a:endParaRPr sz="2000" b="1">
                        <a:solidFill>
                          <a:srgbClr val="6AA84F"/>
                        </a:solidFill>
                        <a:latin typeface="Roboto"/>
                        <a:ea typeface="Roboto"/>
                        <a:cs typeface="Roboto"/>
                        <a:sym typeface="Roboto"/>
                      </a:endParaRPr>
                    </a:p>
                    <a:p>
                      <a:pPr marL="457200" lvl="0" indent="-323850" algn="l" rtl="0">
                        <a:spcBef>
                          <a:spcPts val="0"/>
                        </a:spcBef>
                        <a:spcAft>
                          <a:spcPts val="0"/>
                        </a:spcAft>
                        <a:buClr>
                          <a:schemeClr val="dk1"/>
                        </a:buClr>
                        <a:buSzPts val="1500"/>
                        <a:buChar char="-"/>
                      </a:pPr>
                      <a:r>
                        <a:rPr lang="en-IN" sz="1500">
                          <a:solidFill>
                            <a:schemeClr val="dk1"/>
                          </a:solidFill>
                        </a:rPr>
                        <a:t>Regulations and Govt Support</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Technology Landscape. Internet connectivity and usage of Smartphones</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Economy. Increasing demand for Agri Produce</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Market. Strong Export Potential</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Climate Changes. Tackling unpredictability</a:t>
                      </a:r>
                      <a:endParaRPr sz="1500">
                        <a:solidFill>
                          <a:schemeClr val="dk1"/>
                        </a:solidFill>
                      </a:endParaRPr>
                    </a:p>
                  </a:txBody>
                  <a:tcPr marL="91425" marR="91425" marT="91425" marB="91425"/>
                </a:tc>
                <a:tc>
                  <a:txBody>
                    <a:bodyPr/>
                    <a:lstStyle/>
                    <a:p>
                      <a:pPr marL="0" lvl="0" indent="0" algn="l" rtl="0">
                        <a:spcBef>
                          <a:spcPts val="0"/>
                        </a:spcBef>
                        <a:spcAft>
                          <a:spcPts val="0"/>
                        </a:spcAft>
                        <a:buNone/>
                      </a:pPr>
                      <a:r>
                        <a:rPr lang="en-IN" sz="2000" b="1">
                          <a:solidFill>
                            <a:srgbClr val="FF0000"/>
                          </a:solidFill>
                          <a:latin typeface="Roboto"/>
                          <a:ea typeface="Roboto"/>
                          <a:cs typeface="Roboto"/>
                          <a:sym typeface="Roboto"/>
                        </a:rPr>
                        <a:t>THREAT</a:t>
                      </a:r>
                      <a:endParaRPr sz="2000" b="1">
                        <a:solidFill>
                          <a:srgbClr val="FF0000"/>
                        </a:solidFill>
                        <a:latin typeface="Roboto"/>
                        <a:ea typeface="Roboto"/>
                        <a:cs typeface="Roboto"/>
                        <a:sym typeface="Roboto"/>
                      </a:endParaRPr>
                    </a:p>
                    <a:p>
                      <a:pPr marL="457200" lvl="0" indent="-323850" algn="l" rtl="0">
                        <a:spcBef>
                          <a:spcPts val="0"/>
                        </a:spcBef>
                        <a:spcAft>
                          <a:spcPts val="0"/>
                        </a:spcAft>
                        <a:buClr>
                          <a:schemeClr val="dk1"/>
                        </a:buClr>
                        <a:buSzPts val="1500"/>
                        <a:buChar char="-"/>
                      </a:pPr>
                      <a:r>
                        <a:rPr lang="en-IN" sz="1500">
                          <a:solidFill>
                            <a:schemeClr val="dk1"/>
                          </a:solidFill>
                        </a:rPr>
                        <a:t>Competitor Entry - Segment is seeing large scale investments in new startups. Need to be careful and maintain the first mover advantage </a:t>
                      </a:r>
                      <a:endParaRPr sz="1500">
                        <a:solidFill>
                          <a:schemeClr val="dk1"/>
                        </a:solidFill>
                      </a:endParaRPr>
                    </a:p>
                    <a:p>
                      <a:pPr marL="457200" lvl="0" indent="-323850" algn="l" rtl="0">
                        <a:spcBef>
                          <a:spcPts val="0"/>
                        </a:spcBef>
                        <a:spcAft>
                          <a:spcPts val="0"/>
                        </a:spcAft>
                        <a:buClr>
                          <a:schemeClr val="dk1"/>
                        </a:buClr>
                        <a:buSzPts val="1500"/>
                        <a:buChar char="-"/>
                      </a:pPr>
                      <a:r>
                        <a:rPr lang="en-IN" sz="1500">
                          <a:solidFill>
                            <a:schemeClr val="dk1"/>
                          </a:solidFill>
                        </a:rPr>
                        <a:t>Ground Level Connect. Failure to develop strong ground level connect with Farmers will lead to lack of trust and hamper business</a:t>
                      </a:r>
                      <a:endParaRPr sz="15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Requirements</a:t>
            </a:r>
            <a:endParaRPr sz="3500"/>
          </a:p>
        </p:txBody>
      </p:sp>
      <p:sp>
        <p:nvSpPr>
          <p:cNvPr id="223" name="Google Shape;223;p9"/>
          <p:cNvSpPr/>
          <p:nvPr/>
        </p:nvSpPr>
        <p:spPr>
          <a:xfrm>
            <a:off x="867231" y="4641485"/>
            <a:ext cx="997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2000">
                <a:solidFill>
                  <a:srgbClr val="74A50F"/>
                </a:solidFill>
                <a:latin typeface="Roboto Medium"/>
                <a:ea typeface="Roboto Medium"/>
                <a:cs typeface="Roboto Medium"/>
                <a:sym typeface="Roboto Medium"/>
              </a:rPr>
              <a:t>DATA</a:t>
            </a:r>
            <a:endParaRPr sz="1800" b="1" i="0" u="none" strike="noStrike" cap="none">
              <a:solidFill>
                <a:srgbClr val="74A50F"/>
              </a:solidFill>
              <a:latin typeface="Arial"/>
              <a:ea typeface="Arial"/>
              <a:cs typeface="Arial"/>
              <a:sym typeface="Arial"/>
            </a:endParaRPr>
          </a:p>
        </p:txBody>
      </p:sp>
      <p:sp>
        <p:nvSpPr>
          <p:cNvPr id="224" name="Google Shape;224;p9"/>
          <p:cNvSpPr/>
          <p:nvPr/>
        </p:nvSpPr>
        <p:spPr>
          <a:xfrm>
            <a:off x="849248" y="1160775"/>
            <a:ext cx="12057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2000">
                <a:solidFill>
                  <a:srgbClr val="74A50F"/>
                </a:solidFill>
                <a:latin typeface="Roboto Medium"/>
                <a:ea typeface="Roboto Medium"/>
                <a:cs typeface="Roboto Medium"/>
                <a:sym typeface="Roboto Medium"/>
              </a:rPr>
              <a:t>PEOPLE</a:t>
            </a:r>
            <a:endParaRPr sz="1600" b="1" i="0" u="none" strike="noStrike" cap="none">
              <a:solidFill>
                <a:srgbClr val="74A50F"/>
              </a:solidFill>
              <a:latin typeface="Arial"/>
              <a:ea typeface="Arial"/>
              <a:cs typeface="Arial"/>
              <a:sym typeface="Arial"/>
            </a:endParaRPr>
          </a:p>
        </p:txBody>
      </p:sp>
      <p:sp>
        <p:nvSpPr>
          <p:cNvPr id="225" name="Google Shape;225;p9"/>
          <p:cNvSpPr txBox="1"/>
          <p:nvPr/>
        </p:nvSpPr>
        <p:spPr>
          <a:xfrm>
            <a:off x="1000772" y="5010817"/>
            <a:ext cx="62646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Crop Images - Different growth stages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Healthy Crop Images - To enable AI to understand the healthy crop looks like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200"/>
              <a:buFont typeface="Noto Sans Symbols"/>
              <a:buChar char="▪"/>
            </a:pPr>
            <a:r>
              <a:rPr lang="en-IN" sz="1200" b="0" i="0" u="none" strike="noStrike" cap="none">
                <a:solidFill>
                  <a:schemeClr val="dk1"/>
                </a:solidFill>
                <a:latin typeface="Arial"/>
                <a:ea typeface="Arial"/>
                <a:cs typeface="Arial"/>
                <a:sym typeface="Arial"/>
              </a:rPr>
              <a:t>Diseased Crop Images</a:t>
            </a:r>
            <a:endParaRPr sz="1400" b="0" i="0" u="none" strike="noStrike" cap="none">
              <a:solidFill>
                <a:srgbClr val="000000"/>
              </a:solidFill>
              <a:latin typeface="Arial"/>
              <a:ea typeface="Arial"/>
              <a:cs typeface="Arial"/>
              <a:sym typeface="Arial"/>
            </a:endParaRPr>
          </a:p>
        </p:txBody>
      </p:sp>
      <p:sp>
        <p:nvSpPr>
          <p:cNvPr id="226" name="Google Shape;226;p9"/>
          <p:cNvSpPr txBox="1"/>
          <p:nvPr/>
        </p:nvSpPr>
        <p:spPr>
          <a:xfrm>
            <a:off x="849261" y="1598100"/>
            <a:ext cx="39603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Lucida Sans"/>
                <a:ea typeface="Lucida Sans"/>
                <a:cs typeface="Lucida Sans"/>
                <a:sym typeface="Lucida Sans"/>
              </a:rPr>
              <a:t>Technical Team (8-9)</a:t>
            </a:r>
            <a:endParaRPr sz="1200" b="0" i="0" u="none" strike="noStrike" cap="none">
              <a:solidFill>
                <a:schemeClr val="dk1"/>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AI Research and Development Lead (1), 1st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Data Scientist (1) 1st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Software Developers (2–3), 2nd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Image Processing Specialist (1), 3rd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Mobile App Developer (1), 3rd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Cloud Engineer (1), 2nd Month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UX/UI Designer (1), 1st Month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Lucida Sans"/>
                <a:ea typeface="Lucida Sans"/>
                <a:cs typeface="Lucida Sans"/>
                <a:sym typeface="Lucida Sans"/>
              </a:rPr>
              <a:t>Operations Team (4-5)</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Operations Manager (1), 4th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Field Support Specialists (2–3), 4th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Partnership and Collaboration Manager (1), 3rd Month</a:t>
            </a:r>
            <a:endParaRPr sz="1400" b="0" i="0" u="none" strike="noStrike" cap="none">
              <a:solidFill>
                <a:srgbClr val="000000"/>
              </a:solidFill>
              <a:latin typeface="Arial"/>
              <a:ea typeface="Arial"/>
              <a:cs typeface="Arial"/>
              <a:sym typeface="Arial"/>
            </a:endParaRPr>
          </a:p>
        </p:txBody>
      </p:sp>
      <p:sp>
        <p:nvSpPr>
          <p:cNvPr id="227" name="Google Shape;227;p9"/>
          <p:cNvSpPr txBox="1"/>
          <p:nvPr/>
        </p:nvSpPr>
        <p:spPr>
          <a:xfrm>
            <a:off x="4977890" y="1664841"/>
            <a:ext cx="37089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Arial"/>
                <a:ea typeface="Arial"/>
                <a:cs typeface="Arial"/>
                <a:sym typeface="Arial"/>
              </a:rPr>
              <a:t>Marketing Team (4)</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Marketing Manager (1), 5th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Content Writer (1) 5th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Digital Marketing Specialist (1), 5th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Community Engagement Manager (1), 4th Month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Arial"/>
                <a:ea typeface="Arial"/>
                <a:cs typeface="Arial"/>
                <a:sym typeface="Arial"/>
              </a:rPr>
              <a:t>Customer Support Team (3-4)</a:t>
            </a:r>
            <a:endParaRPr sz="1200" b="1" i="0" u="none" strike="noStrike" cap="none">
              <a:solidFill>
                <a:schemeClr val="dk1"/>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Customer Support Manager (1), 6th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Lucida Sans"/>
                <a:ea typeface="Lucida Sans"/>
                <a:cs typeface="Lucida Sans"/>
                <a:sym typeface="Lucida Sans"/>
              </a:rPr>
              <a:t>Customer Support Manager (1), 6th Month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Arial"/>
                <a:ea typeface="Arial"/>
                <a:cs typeface="Arial"/>
                <a:sym typeface="Arial"/>
              </a:rPr>
              <a:t>Research and Partnerships Team (2)</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Research and Insights Lead (1), 1st Month</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Arial"/>
              <a:buChar char="•"/>
            </a:pPr>
            <a:r>
              <a:rPr lang="en-IN" sz="1200" b="0" i="0" u="none" strike="noStrike" cap="none">
                <a:solidFill>
                  <a:schemeClr val="dk1"/>
                </a:solidFill>
                <a:latin typeface="Arial"/>
                <a:ea typeface="Arial"/>
                <a:cs typeface="Arial"/>
                <a:sym typeface="Arial"/>
              </a:rPr>
              <a:t>Strategic Partnerships Manager (1), 3rd Month</a:t>
            </a:r>
            <a:endParaRPr sz="12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Lucida Sans"/>
              <a:ea typeface="Lucida Sans"/>
              <a:cs typeface="Lucida Sans"/>
              <a:sym typeface="Lucida Sans"/>
            </a:endParaRPr>
          </a:p>
        </p:txBody>
      </p:sp>
      <p:sp>
        <p:nvSpPr>
          <p:cNvPr id="228" name="Google Shape;228;p9"/>
          <p:cNvSpPr txBox="1"/>
          <p:nvPr/>
        </p:nvSpPr>
        <p:spPr>
          <a:xfrm>
            <a:off x="867231" y="1145485"/>
            <a:ext cx="7819500" cy="369300"/>
          </a:xfrm>
          <a:prstGeom prst="rect">
            <a:avLst/>
          </a:prstGeom>
          <a:noFill/>
          <a:ln w="9525" cap="flat" cmpd="sng">
            <a:solidFill>
              <a:srgbClr val="74A50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229" name="Google Shape;229;p9"/>
          <p:cNvSpPr txBox="1"/>
          <p:nvPr/>
        </p:nvSpPr>
        <p:spPr>
          <a:xfrm>
            <a:off x="867231" y="4641467"/>
            <a:ext cx="7819500" cy="369300"/>
          </a:xfrm>
          <a:prstGeom prst="rect">
            <a:avLst/>
          </a:prstGeom>
          <a:noFill/>
          <a:ln w="9525" cap="flat" cmpd="sng">
            <a:solidFill>
              <a:srgbClr val="74A50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ucida Sans"/>
              <a:ea typeface="Lucida Sans"/>
              <a:cs typeface="Lucida Sans"/>
              <a:sym typeface="Lucida Sans"/>
            </a:endParaRPr>
          </a:p>
        </p:txBody>
      </p:sp>
      <p:sp>
        <p:nvSpPr>
          <p:cNvPr id="230" name="Google Shape;230;p9"/>
          <p:cNvSpPr txBox="1"/>
          <p:nvPr/>
        </p:nvSpPr>
        <p:spPr>
          <a:xfrm>
            <a:off x="3851875" y="0"/>
            <a:ext cx="5292000" cy="507900"/>
          </a:xfrm>
          <a:prstGeom prst="rect">
            <a:avLst/>
          </a:prstGeom>
          <a:noFill/>
          <a:ln>
            <a:noFill/>
          </a:ln>
        </p:spPr>
        <p:txBody>
          <a:bodyPr spcFirstLastPara="1" wrap="square" lIns="91425" tIns="45700" rIns="91425" bIns="45700" anchor="t" anchorCtr="0">
            <a:spAutoFit/>
          </a:bodyPr>
          <a:lstStyle/>
          <a:p>
            <a:pPr marL="914400" marR="0" lvl="0" indent="0" algn="ctr" rtl="0">
              <a:lnSpc>
                <a:spcPct val="100000"/>
              </a:lnSpc>
              <a:spcBef>
                <a:spcPts val="0"/>
              </a:spcBef>
              <a:spcAft>
                <a:spcPts val="0"/>
              </a:spcAft>
              <a:buNone/>
            </a:pPr>
            <a:r>
              <a:rPr lang="en-IN" sz="2000">
                <a:solidFill>
                  <a:srgbClr val="6AA84F"/>
                </a:solidFill>
              </a:rPr>
              <a:t>6. Requirements - Data and People</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IN"/>
              <a:t>Development Roadmap</a:t>
            </a:r>
            <a:endParaRPr/>
          </a:p>
        </p:txBody>
      </p:sp>
      <p:pic>
        <p:nvPicPr>
          <p:cNvPr id="236" name="Google Shape;236;p10"/>
          <p:cNvPicPr preferRelativeResize="0"/>
          <p:nvPr/>
        </p:nvPicPr>
        <p:blipFill rotWithShape="1">
          <a:blip r:embed="rId3">
            <a:alphaModFix/>
          </a:blip>
          <a:srcRect/>
          <a:stretch/>
        </p:blipFill>
        <p:spPr>
          <a:xfrm>
            <a:off x="611560" y="1556792"/>
            <a:ext cx="8107526" cy="3600400"/>
          </a:xfrm>
          <a:prstGeom prst="rect">
            <a:avLst/>
          </a:prstGeom>
          <a:noFill/>
          <a:ln>
            <a:noFill/>
          </a:ln>
        </p:spPr>
      </p:pic>
      <p:sp>
        <p:nvSpPr>
          <p:cNvPr id="237" name="Google Shape;237;p10"/>
          <p:cNvSpPr txBox="1"/>
          <p:nvPr/>
        </p:nvSpPr>
        <p:spPr>
          <a:xfrm>
            <a:off x="3836050" y="0"/>
            <a:ext cx="5308200" cy="507900"/>
          </a:xfrm>
          <a:prstGeom prst="rect">
            <a:avLst/>
          </a:prstGeom>
          <a:noFill/>
          <a:ln>
            <a:noFill/>
          </a:ln>
        </p:spPr>
        <p:txBody>
          <a:bodyPr spcFirstLastPara="1" wrap="square" lIns="91425" tIns="45700" rIns="91425" bIns="45700" anchor="t" anchorCtr="0">
            <a:spAutoFit/>
          </a:bodyPr>
          <a:lstStyle/>
          <a:p>
            <a:pPr marL="914400" marR="0" lvl="0" indent="0" algn="r" rtl="0">
              <a:lnSpc>
                <a:spcPct val="100000"/>
              </a:lnSpc>
              <a:spcBef>
                <a:spcPts val="0"/>
              </a:spcBef>
              <a:spcAft>
                <a:spcPts val="0"/>
              </a:spcAft>
              <a:buNone/>
            </a:pPr>
            <a:r>
              <a:rPr lang="en-IN" sz="2000">
                <a:solidFill>
                  <a:srgbClr val="6AA84F"/>
                </a:solidFill>
              </a:rPr>
              <a:t>7. Product Development Roadmap</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67a3e60a9a_0_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Expansion Plan</a:t>
            </a:r>
            <a:endParaRPr sz="3500"/>
          </a:p>
        </p:txBody>
      </p:sp>
      <p:sp>
        <p:nvSpPr>
          <p:cNvPr id="243" name="Google Shape;243;g267a3e60a9a_0_0"/>
          <p:cNvSpPr txBox="1"/>
          <p:nvPr/>
        </p:nvSpPr>
        <p:spPr>
          <a:xfrm>
            <a:off x="734700" y="1145575"/>
            <a:ext cx="7952100" cy="52335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IN" sz="2000">
                <a:solidFill>
                  <a:schemeClr val="dk1"/>
                </a:solidFill>
                <a:latin typeface="Calibri"/>
                <a:ea typeface="Calibri"/>
                <a:cs typeface="Calibri"/>
                <a:sym typeface="Calibri"/>
              </a:rPr>
              <a:t>The product will be launched as an App with a Subscription model that depends on level of Service required. We will also be launching this in defined geographical areas initially. Once the initial launch feedback is received we will proceed with following stages,</a:t>
            </a:r>
            <a:endParaRPr sz="2000">
              <a:solidFill>
                <a:schemeClr val="dk1"/>
              </a:solidFill>
              <a:latin typeface="Calibri"/>
              <a:ea typeface="Calibri"/>
              <a:cs typeface="Calibri"/>
              <a:sym typeface="Calibri"/>
            </a:endParaRPr>
          </a:p>
          <a:p>
            <a:pPr marL="0" lvl="0" indent="0" algn="just" rtl="0">
              <a:spcBef>
                <a:spcPts val="0"/>
              </a:spcBef>
              <a:spcAft>
                <a:spcPts val="0"/>
              </a:spcAft>
              <a:buNone/>
            </a:pP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Addition of Geographical Regions for the same Crop - Development of ground team and Drone + Satellite support teams.</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Addition of more Crops. - Pilot and National launch. Addition of crop experts, collaboration with research institutes and service provider teams for field support.</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Addition of Functionalities - More features like Expert on Call, Soil Analysis, Marketplace support. Buying of all essential commodities for farming, equipment purchase, selling of produce will all be integrated for an all round solution for the Farming Ecosystem.</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International Markets Launch - Relevant partnerships and teams will be built over the coming years for this.</a:t>
            </a:r>
            <a:endParaRPr sz="2000">
              <a:solidFill>
                <a:schemeClr val="dk1"/>
              </a:solidFill>
              <a:latin typeface="Calibri"/>
              <a:ea typeface="Calibri"/>
              <a:cs typeface="Calibri"/>
              <a:sym typeface="Calibri"/>
            </a:endParaRPr>
          </a:p>
          <a:p>
            <a:pPr marL="457200" lvl="0" indent="0" algn="just" rtl="0">
              <a:spcBef>
                <a:spcPts val="0"/>
              </a:spcBef>
              <a:spcAft>
                <a:spcPts val="0"/>
              </a:spcAft>
              <a:buNone/>
            </a:pPr>
            <a:endParaRPr sz="1400" i="0" u="none" strike="noStrike" cap="none">
              <a:solidFill>
                <a:srgbClr val="000000"/>
              </a:solidFill>
              <a:latin typeface="Calibri"/>
              <a:ea typeface="Calibri"/>
              <a:cs typeface="Calibri"/>
              <a:sym typeface="Calibri"/>
            </a:endParaRPr>
          </a:p>
        </p:txBody>
      </p:sp>
      <p:sp>
        <p:nvSpPr>
          <p:cNvPr id="244" name="Google Shape;244;g267a3e60a9a_0_0"/>
          <p:cNvSpPr txBox="1"/>
          <p:nvPr/>
        </p:nvSpPr>
        <p:spPr>
          <a:xfrm>
            <a:off x="4831198" y="0"/>
            <a:ext cx="4312800" cy="507900"/>
          </a:xfrm>
          <a:prstGeom prst="rect">
            <a:avLst/>
          </a:prstGeom>
          <a:noFill/>
          <a:ln>
            <a:noFill/>
          </a:ln>
        </p:spPr>
        <p:txBody>
          <a:bodyPr spcFirstLastPara="1" wrap="square" lIns="91425" tIns="45700" rIns="91425" bIns="45700" anchor="t" anchorCtr="0">
            <a:spAutoFit/>
          </a:bodyPr>
          <a:lstStyle/>
          <a:p>
            <a:pPr marL="914400" marR="0" lvl="0" indent="0" algn="r" rtl="0">
              <a:lnSpc>
                <a:spcPct val="100000"/>
              </a:lnSpc>
              <a:spcBef>
                <a:spcPts val="0"/>
              </a:spcBef>
              <a:spcAft>
                <a:spcPts val="0"/>
              </a:spcAft>
              <a:buNone/>
            </a:pPr>
            <a:r>
              <a:rPr lang="en-IN" sz="2000">
                <a:solidFill>
                  <a:srgbClr val="6AA84F"/>
                </a:solidFill>
              </a:rPr>
              <a:t>8. Expansion Plan</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2"/>
              </a:buClr>
              <a:buSzPts val="4100"/>
              <a:buFont typeface="Lucida Sans"/>
              <a:buNone/>
            </a:pPr>
            <a:r>
              <a:rPr lang="en-IN" sz="3500"/>
              <a:t>Revenue Model – Cost Summary</a:t>
            </a:r>
            <a:endParaRPr sz="3500"/>
          </a:p>
        </p:txBody>
      </p:sp>
      <p:pic>
        <p:nvPicPr>
          <p:cNvPr id="250" name="Google Shape;250;p30"/>
          <p:cNvPicPr preferRelativeResize="0"/>
          <p:nvPr/>
        </p:nvPicPr>
        <p:blipFill>
          <a:blip r:embed="rId3">
            <a:alphaModFix/>
          </a:blip>
          <a:stretch>
            <a:fillRect/>
          </a:stretch>
        </p:blipFill>
        <p:spPr>
          <a:xfrm>
            <a:off x="968938" y="1017375"/>
            <a:ext cx="7206126" cy="5322275"/>
          </a:xfrm>
          <a:prstGeom prst="rect">
            <a:avLst/>
          </a:prstGeom>
          <a:noFill/>
          <a:ln>
            <a:noFill/>
          </a:ln>
        </p:spPr>
      </p:pic>
      <p:sp>
        <p:nvSpPr>
          <p:cNvPr id="251" name="Google Shape;251;p30"/>
          <p:cNvSpPr txBox="1"/>
          <p:nvPr/>
        </p:nvSpPr>
        <p:spPr>
          <a:xfrm>
            <a:off x="4572000" y="0"/>
            <a:ext cx="4572000" cy="507900"/>
          </a:xfrm>
          <a:prstGeom prst="rect">
            <a:avLst/>
          </a:prstGeom>
          <a:noFill/>
          <a:ln>
            <a:noFill/>
          </a:ln>
        </p:spPr>
        <p:txBody>
          <a:bodyPr spcFirstLastPara="1" wrap="square" lIns="91425" tIns="45700" rIns="91425" bIns="45700" anchor="t" anchorCtr="0">
            <a:spAutoFit/>
          </a:bodyPr>
          <a:lstStyle/>
          <a:p>
            <a:pPr marL="914400" marR="0" lvl="0" indent="0" algn="r" rtl="0">
              <a:lnSpc>
                <a:spcPct val="100000"/>
              </a:lnSpc>
              <a:spcBef>
                <a:spcPts val="0"/>
              </a:spcBef>
              <a:spcAft>
                <a:spcPts val="0"/>
              </a:spcAft>
              <a:buNone/>
            </a:pPr>
            <a:r>
              <a:rPr lang="en-IN" sz="2000">
                <a:solidFill>
                  <a:srgbClr val="6AA84F"/>
                </a:solidFill>
              </a:rPr>
              <a:t>9. Business Model - Financials</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1"/>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2"/>
              </a:buClr>
              <a:buSzPts val="4100"/>
              <a:buFont typeface="Lucida Sans"/>
              <a:buNone/>
            </a:pPr>
            <a:r>
              <a:rPr lang="en-IN"/>
              <a:t>ROI</a:t>
            </a:r>
            <a:endParaRPr/>
          </a:p>
        </p:txBody>
      </p:sp>
      <p:pic>
        <p:nvPicPr>
          <p:cNvPr id="257" name="Google Shape;257;p11"/>
          <p:cNvPicPr preferRelativeResize="0"/>
          <p:nvPr/>
        </p:nvPicPr>
        <p:blipFill>
          <a:blip r:embed="rId3">
            <a:alphaModFix/>
          </a:blip>
          <a:stretch>
            <a:fillRect/>
          </a:stretch>
        </p:blipFill>
        <p:spPr>
          <a:xfrm>
            <a:off x="898100" y="1230925"/>
            <a:ext cx="7788701" cy="477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title"/>
          </p:nvPr>
        </p:nvSpPr>
        <p:spPr>
          <a:xfrm>
            <a:off x="457200" y="285748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100"/>
              <a:buFont typeface="Lucida Sans"/>
              <a:buNone/>
            </a:pPr>
            <a:r>
              <a:rPr lang="en-I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3ba03a756f_1_0"/>
          <p:cNvSpPr/>
          <p:nvPr/>
        </p:nvSpPr>
        <p:spPr>
          <a:xfrm flipH="1">
            <a:off x="4655925" y="1209225"/>
            <a:ext cx="3274200" cy="13029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g23ba03a756f_1_0"/>
          <p:cNvSpPr/>
          <p:nvPr/>
        </p:nvSpPr>
        <p:spPr>
          <a:xfrm>
            <a:off x="1434700" y="1238825"/>
            <a:ext cx="2874900" cy="4877700"/>
          </a:xfrm>
          <a:prstGeom prst="round1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6FA4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g23ba03a756f_1_0"/>
          <p:cNvSpPr txBox="1"/>
          <p:nvPr/>
        </p:nvSpPr>
        <p:spPr>
          <a:xfrm>
            <a:off x="1580050" y="1821875"/>
            <a:ext cx="2499900" cy="389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n-IN" sz="1300" i="0" u="none" strike="noStrike" cap="none">
                <a:solidFill>
                  <a:schemeClr val="dk1"/>
                </a:solidFill>
                <a:latin typeface="Calibri"/>
                <a:ea typeface="Calibri"/>
                <a:cs typeface="Calibri"/>
                <a:sym typeface="Calibri"/>
              </a:rPr>
              <a:t>GreenScanAI's aim is to use cutting-edge artificial intelligence and computer vision technology to change agriculture in India. We are committed to providing farmers with an AI-trained CV device (mobile phone, drone, or satellite) that efficiently identifies crop illnesses while also promoting healthier yields and sustainable agricultural methods. We aim to build a future where every farmer can confidently tackle crop diseases, assuring food security and prosperity by combining local expertise, cutting-edge algorithms, and a deep grasp of Indian agricultural needs.</a:t>
            </a:r>
            <a:endParaRPr sz="1300" i="0" u="none" strike="noStrike" cap="none">
              <a:solidFill>
                <a:srgbClr val="000000"/>
              </a:solidFill>
              <a:latin typeface="Calibri"/>
              <a:ea typeface="Calibri"/>
              <a:cs typeface="Calibri"/>
              <a:sym typeface="Calibri"/>
            </a:endParaRPr>
          </a:p>
        </p:txBody>
      </p:sp>
      <p:sp>
        <p:nvSpPr>
          <p:cNvPr id="113" name="Google Shape;113;g23ba03a756f_1_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IN" sz="3500"/>
              <a:t>About GreenScanAI</a:t>
            </a:r>
            <a:endParaRPr sz="3500"/>
          </a:p>
        </p:txBody>
      </p:sp>
      <p:sp>
        <p:nvSpPr>
          <p:cNvPr id="114" name="Google Shape;114;g23ba03a756f_1_0"/>
          <p:cNvSpPr/>
          <p:nvPr/>
        </p:nvSpPr>
        <p:spPr>
          <a:xfrm>
            <a:off x="1646804" y="1347275"/>
            <a:ext cx="1441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i="0" u="none" strike="noStrike" cap="none">
                <a:solidFill>
                  <a:srgbClr val="74A50F"/>
                </a:solidFill>
                <a:latin typeface="Roboto Medium"/>
                <a:ea typeface="Roboto Medium"/>
                <a:cs typeface="Roboto Medium"/>
                <a:sym typeface="Roboto Medium"/>
              </a:rPr>
              <a:t>VISION</a:t>
            </a:r>
            <a:endParaRPr sz="2000" i="0" u="none" strike="noStrike" cap="none">
              <a:solidFill>
                <a:srgbClr val="74A50F"/>
              </a:solidFill>
              <a:latin typeface="Roboto Medium"/>
              <a:ea typeface="Roboto Medium"/>
              <a:cs typeface="Roboto Medium"/>
              <a:sym typeface="Roboto Medium"/>
            </a:endParaRPr>
          </a:p>
        </p:txBody>
      </p:sp>
      <p:sp>
        <p:nvSpPr>
          <p:cNvPr id="115" name="Google Shape;115;g23ba03a756f_1_0"/>
          <p:cNvSpPr txBox="1"/>
          <p:nvPr/>
        </p:nvSpPr>
        <p:spPr>
          <a:xfrm>
            <a:off x="4723875" y="1808825"/>
            <a:ext cx="31185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IN" sz="1300" i="0" u="none" strike="noStrike" cap="none">
                <a:solidFill>
                  <a:schemeClr val="dk1"/>
                </a:solidFill>
                <a:latin typeface="Calibri"/>
                <a:ea typeface="Calibri"/>
                <a:cs typeface="Calibri"/>
                <a:sym typeface="Calibri"/>
              </a:rPr>
              <a:t>Empowering Agriculture with Precision and Insight</a:t>
            </a:r>
            <a:endParaRPr sz="1300" i="0" u="none" strike="noStrike" cap="none">
              <a:solidFill>
                <a:schemeClr val="dk1"/>
              </a:solidFill>
              <a:latin typeface="Calibri"/>
              <a:ea typeface="Calibri"/>
              <a:cs typeface="Calibri"/>
              <a:sym typeface="Calibri"/>
            </a:endParaRPr>
          </a:p>
        </p:txBody>
      </p:sp>
      <p:sp>
        <p:nvSpPr>
          <p:cNvPr id="116" name="Google Shape;116;g23ba03a756f_1_0"/>
          <p:cNvSpPr/>
          <p:nvPr/>
        </p:nvSpPr>
        <p:spPr>
          <a:xfrm>
            <a:off x="4866675" y="1347275"/>
            <a:ext cx="1471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i="0" u="none" strike="noStrike" cap="none">
                <a:solidFill>
                  <a:srgbClr val="74A50F"/>
                </a:solidFill>
                <a:latin typeface="Roboto Medium"/>
                <a:ea typeface="Roboto Medium"/>
                <a:cs typeface="Roboto Medium"/>
                <a:sym typeface="Roboto Medium"/>
              </a:rPr>
              <a:t>MISSION</a:t>
            </a:r>
            <a:endParaRPr sz="2000" i="0" u="none" strike="noStrike" cap="none">
              <a:solidFill>
                <a:srgbClr val="74A50F"/>
              </a:solidFill>
              <a:latin typeface="Roboto Medium"/>
              <a:ea typeface="Roboto Medium"/>
              <a:cs typeface="Roboto Medium"/>
              <a:sym typeface="Roboto Medium"/>
            </a:endParaRPr>
          </a:p>
        </p:txBody>
      </p:sp>
      <p:sp>
        <p:nvSpPr>
          <p:cNvPr id="117" name="Google Shape;117;g23ba03a756f_1_0"/>
          <p:cNvSpPr/>
          <p:nvPr/>
        </p:nvSpPr>
        <p:spPr>
          <a:xfrm flipH="1">
            <a:off x="4655900" y="2806925"/>
            <a:ext cx="3274200" cy="17307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3ba03a756f_1_0"/>
          <p:cNvSpPr txBox="1"/>
          <p:nvPr/>
        </p:nvSpPr>
        <p:spPr>
          <a:xfrm>
            <a:off x="4811775" y="3335113"/>
            <a:ext cx="3118500" cy="1092900"/>
          </a:xfrm>
          <a:prstGeom prst="rect">
            <a:avLst/>
          </a:prstGeom>
          <a:noFill/>
          <a:ln>
            <a:noFill/>
          </a:ln>
        </p:spPr>
        <p:txBody>
          <a:bodyPr spcFirstLastPara="1" wrap="square" lIns="91425" tIns="45700" rIns="91425" bIns="45700" anchor="t" anchorCtr="0">
            <a:spAutoFit/>
          </a:bodyPr>
          <a:lstStyle/>
          <a:p>
            <a:pPr marL="285750" marR="0" lvl="0" indent="-254000" algn="l" rtl="0">
              <a:lnSpc>
                <a:spcPct val="100000"/>
              </a:lnSpc>
              <a:spcBef>
                <a:spcPts val="0"/>
              </a:spcBef>
              <a:spcAft>
                <a:spcPts val="0"/>
              </a:spcAft>
              <a:buClr>
                <a:schemeClr val="dk1"/>
              </a:buClr>
              <a:buSzPts val="1300"/>
              <a:buFont typeface="Calibri"/>
              <a:buChar char="▪"/>
            </a:pPr>
            <a:r>
              <a:rPr lang="en-IN" sz="1300" i="0" u="none" strike="noStrike" cap="none">
                <a:solidFill>
                  <a:schemeClr val="dk1"/>
                </a:solidFill>
                <a:latin typeface="Calibri"/>
                <a:ea typeface="Calibri"/>
                <a:cs typeface="Calibri"/>
                <a:sym typeface="Calibri"/>
              </a:rPr>
              <a:t>Short Term</a:t>
            </a:r>
            <a:endParaRPr sz="1300" i="0" u="none" strike="noStrike" cap="none">
              <a:solidFill>
                <a:schemeClr val="dk1"/>
              </a:solidFill>
              <a:latin typeface="Calibri"/>
              <a:ea typeface="Calibri"/>
              <a:cs typeface="Calibri"/>
              <a:sym typeface="Calibri"/>
            </a:endParaRPr>
          </a:p>
          <a:p>
            <a:pPr marL="742950" marR="0" lvl="1" indent="-254000" algn="l" rtl="0">
              <a:lnSpc>
                <a:spcPct val="100000"/>
              </a:lnSpc>
              <a:spcBef>
                <a:spcPts val="0"/>
              </a:spcBef>
              <a:spcAft>
                <a:spcPts val="0"/>
              </a:spcAft>
              <a:buClr>
                <a:schemeClr val="dk1"/>
              </a:buClr>
              <a:buSzPts val="1300"/>
              <a:buFont typeface="Calibri"/>
              <a:buChar char="▪"/>
            </a:pPr>
            <a:r>
              <a:rPr lang="en-IN" sz="1300" i="0" u="none" strike="noStrike" cap="none">
                <a:solidFill>
                  <a:schemeClr val="dk1"/>
                </a:solidFill>
                <a:latin typeface="Calibri"/>
                <a:ea typeface="Calibri"/>
                <a:cs typeface="Calibri"/>
                <a:sym typeface="Calibri"/>
              </a:rPr>
              <a:t>Launch Product for 3 Crops</a:t>
            </a:r>
            <a:endParaRPr sz="1300" i="0" u="none" strike="noStrike" cap="none">
              <a:solidFill>
                <a:schemeClr val="dk1"/>
              </a:solidFill>
              <a:latin typeface="Calibri"/>
              <a:ea typeface="Calibri"/>
              <a:cs typeface="Calibri"/>
              <a:sym typeface="Calibri"/>
            </a:endParaRPr>
          </a:p>
          <a:p>
            <a:pPr marL="285750" marR="0" lvl="0" indent="-254000" algn="l" rtl="0">
              <a:lnSpc>
                <a:spcPct val="100000"/>
              </a:lnSpc>
              <a:spcBef>
                <a:spcPts val="0"/>
              </a:spcBef>
              <a:spcAft>
                <a:spcPts val="0"/>
              </a:spcAft>
              <a:buClr>
                <a:schemeClr val="dk1"/>
              </a:buClr>
              <a:buSzPts val="1300"/>
              <a:buFont typeface="Calibri"/>
              <a:buChar char="▪"/>
            </a:pPr>
            <a:r>
              <a:rPr lang="en-IN" sz="1300" i="0" u="none" strike="noStrike" cap="none">
                <a:solidFill>
                  <a:schemeClr val="dk1"/>
                </a:solidFill>
                <a:latin typeface="Calibri"/>
                <a:ea typeface="Calibri"/>
                <a:cs typeface="Calibri"/>
                <a:sym typeface="Calibri"/>
              </a:rPr>
              <a:t>Long Term</a:t>
            </a:r>
            <a:endParaRPr sz="1300" i="0" u="none" strike="noStrike" cap="none">
              <a:solidFill>
                <a:schemeClr val="dk1"/>
              </a:solidFill>
              <a:latin typeface="Calibri"/>
              <a:ea typeface="Calibri"/>
              <a:cs typeface="Calibri"/>
              <a:sym typeface="Calibri"/>
            </a:endParaRPr>
          </a:p>
          <a:p>
            <a:pPr marL="742950" marR="0" lvl="1" indent="-254000" algn="l" rtl="0">
              <a:lnSpc>
                <a:spcPct val="100000"/>
              </a:lnSpc>
              <a:spcBef>
                <a:spcPts val="0"/>
              </a:spcBef>
              <a:spcAft>
                <a:spcPts val="0"/>
              </a:spcAft>
              <a:buClr>
                <a:schemeClr val="dk1"/>
              </a:buClr>
              <a:buSzPts val="1300"/>
              <a:buFont typeface="Calibri"/>
              <a:buChar char="▪"/>
            </a:pPr>
            <a:r>
              <a:rPr lang="en-IN" sz="1300" i="0" u="none" strike="noStrike" cap="none">
                <a:solidFill>
                  <a:schemeClr val="dk1"/>
                </a:solidFill>
                <a:latin typeface="Calibri"/>
                <a:ea typeface="Calibri"/>
                <a:cs typeface="Calibri"/>
                <a:sym typeface="Calibri"/>
              </a:rPr>
              <a:t>Expand Market </a:t>
            </a:r>
            <a:r>
              <a:rPr lang="en-IN" sz="1300">
                <a:solidFill>
                  <a:schemeClr val="dk1"/>
                </a:solidFill>
                <a:latin typeface="Calibri"/>
                <a:ea typeface="Calibri"/>
                <a:cs typeface="Calibri"/>
                <a:sym typeface="Calibri"/>
              </a:rPr>
              <a:t>R</a:t>
            </a:r>
            <a:r>
              <a:rPr lang="en-IN" sz="1300" i="0" u="none" strike="noStrike" cap="none">
                <a:solidFill>
                  <a:schemeClr val="dk1"/>
                </a:solidFill>
                <a:latin typeface="Calibri"/>
                <a:ea typeface="Calibri"/>
                <a:cs typeface="Calibri"/>
                <a:sym typeface="Calibri"/>
              </a:rPr>
              <a:t>each and include more </a:t>
            </a:r>
            <a:r>
              <a:rPr lang="en-IN" sz="1300">
                <a:solidFill>
                  <a:schemeClr val="dk1"/>
                </a:solidFill>
                <a:latin typeface="Calibri"/>
                <a:ea typeface="Calibri"/>
                <a:cs typeface="Calibri"/>
                <a:sym typeface="Calibri"/>
              </a:rPr>
              <a:t>C</a:t>
            </a:r>
            <a:r>
              <a:rPr lang="en-IN" sz="1300" i="0" u="none" strike="noStrike" cap="none">
                <a:solidFill>
                  <a:schemeClr val="dk1"/>
                </a:solidFill>
                <a:latin typeface="Calibri"/>
                <a:ea typeface="Calibri"/>
                <a:cs typeface="Calibri"/>
                <a:sym typeface="Calibri"/>
              </a:rPr>
              <a:t>rops</a:t>
            </a:r>
            <a:endParaRPr sz="1300">
              <a:latin typeface="Calibri"/>
              <a:ea typeface="Calibri"/>
              <a:cs typeface="Calibri"/>
              <a:sym typeface="Calibri"/>
            </a:endParaRPr>
          </a:p>
        </p:txBody>
      </p:sp>
      <p:sp>
        <p:nvSpPr>
          <p:cNvPr id="119" name="Google Shape;119;g23ba03a756f_1_0"/>
          <p:cNvSpPr/>
          <p:nvPr/>
        </p:nvSpPr>
        <p:spPr>
          <a:xfrm>
            <a:off x="4876700" y="2914982"/>
            <a:ext cx="1471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i="0" u="none" strike="noStrike" cap="none">
                <a:solidFill>
                  <a:srgbClr val="74A50F"/>
                </a:solidFill>
                <a:latin typeface="Roboto Medium"/>
                <a:ea typeface="Roboto Medium"/>
                <a:cs typeface="Roboto Medium"/>
                <a:sym typeface="Roboto Medium"/>
              </a:rPr>
              <a:t>GOALS</a:t>
            </a:r>
            <a:endParaRPr sz="2000" i="0" u="none" strike="noStrike" cap="none">
              <a:solidFill>
                <a:srgbClr val="74A50F"/>
              </a:solidFill>
              <a:latin typeface="Roboto Medium"/>
              <a:ea typeface="Roboto Medium"/>
              <a:cs typeface="Roboto Medium"/>
              <a:sym typeface="Roboto Medium"/>
            </a:endParaRPr>
          </a:p>
        </p:txBody>
      </p:sp>
      <p:sp>
        <p:nvSpPr>
          <p:cNvPr id="120" name="Google Shape;120;g23ba03a756f_1_0"/>
          <p:cNvSpPr/>
          <p:nvPr/>
        </p:nvSpPr>
        <p:spPr>
          <a:xfrm flipH="1">
            <a:off x="4655927" y="4813622"/>
            <a:ext cx="3274200" cy="13029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3ba03a756f_1_0"/>
          <p:cNvSpPr txBox="1"/>
          <p:nvPr/>
        </p:nvSpPr>
        <p:spPr>
          <a:xfrm>
            <a:off x="4733900" y="5345897"/>
            <a:ext cx="17571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IN" sz="1300" i="0" u="none" strike="noStrike" cap="none">
                <a:solidFill>
                  <a:schemeClr val="dk1"/>
                </a:solidFill>
                <a:latin typeface="Calibri"/>
                <a:ea typeface="Calibri"/>
                <a:cs typeface="Calibri"/>
                <a:sym typeface="Calibri"/>
              </a:rPr>
              <a:t>Agriculture</a:t>
            </a:r>
            <a:endParaRPr sz="1300" i="0" u="none" strike="noStrike" cap="none">
              <a:solidFill>
                <a:schemeClr val="dk1"/>
              </a:solidFill>
              <a:latin typeface="Calibri"/>
              <a:ea typeface="Calibri"/>
              <a:cs typeface="Calibri"/>
              <a:sym typeface="Calibri"/>
            </a:endParaRPr>
          </a:p>
        </p:txBody>
      </p:sp>
      <p:sp>
        <p:nvSpPr>
          <p:cNvPr id="122" name="Google Shape;122;g23ba03a756f_1_0"/>
          <p:cNvSpPr/>
          <p:nvPr/>
        </p:nvSpPr>
        <p:spPr>
          <a:xfrm>
            <a:off x="4811775" y="4946222"/>
            <a:ext cx="2962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i="0" u="none" strike="noStrike" cap="none">
                <a:solidFill>
                  <a:srgbClr val="74A50F"/>
                </a:solidFill>
                <a:latin typeface="Roboto Medium"/>
                <a:ea typeface="Roboto Medium"/>
                <a:cs typeface="Roboto Medium"/>
                <a:sym typeface="Roboto Medium"/>
              </a:rPr>
              <a:t>INDUSTRY FOCUS</a:t>
            </a:r>
            <a:endParaRPr sz="2000" i="0" u="none" strike="noStrike" cap="none">
              <a:solidFill>
                <a:srgbClr val="74A50F"/>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67a3e3e0a6_4_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Potential of the Idea</a:t>
            </a:r>
            <a:endParaRPr sz="3500"/>
          </a:p>
        </p:txBody>
      </p:sp>
      <p:sp>
        <p:nvSpPr>
          <p:cNvPr id="128" name="Google Shape;128;g267a3e3e0a6_4_0"/>
          <p:cNvSpPr txBox="1"/>
          <p:nvPr/>
        </p:nvSpPr>
        <p:spPr>
          <a:xfrm>
            <a:off x="685800" y="1335750"/>
            <a:ext cx="7952100" cy="44331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Farmers' mass migration from rural to urban regions has resulted in a scarcity of competent agricultural employees. GreesScanAI seeks to overcome this problem by putting such knowledge at the user's fingertips. GreenScanAI's future seems bright in India. The following are some of the important reasons that will contribute to its development and success:</a:t>
            </a:r>
            <a:endParaRPr sz="2200" b="1">
              <a:latin typeface="Calibri"/>
              <a:ea typeface="Calibri"/>
              <a:cs typeface="Calibri"/>
              <a:sym typeface="Calibri"/>
            </a:endParaRPr>
          </a:p>
          <a:p>
            <a:pPr marL="0" marR="0" lvl="0" indent="0" algn="l" rtl="0">
              <a:lnSpc>
                <a:spcPct val="100000"/>
              </a:lnSpc>
              <a:spcBef>
                <a:spcPts val="0"/>
              </a:spcBef>
              <a:spcAft>
                <a:spcPts val="0"/>
              </a:spcAft>
              <a:buNone/>
            </a:pPr>
            <a:endParaRPr b="1">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Increasing Adoption of AI in Agriculture</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Government Support for Agri-Tech</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Growing Awareness and Education</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Expansion to More Crops</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Technological Advancements</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Potential for Customization</a:t>
            </a:r>
            <a:endParaRPr sz="2000">
              <a:solidFill>
                <a:schemeClr val="dk1"/>
              </a:solidFill>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IN" sz="2000">
                <a:solidFill>
                  <a:schemeClr val="dk1"/>
                </a:solidFill>
                <a:latin typeface="Calibri"/>
                <a:ea typeface="Calibri"/>
                <a:cs typeface="Calibri"/>
                <a:sym typeface="Calibri"/>
              </a:rPr>
              <a:t>Data-driven Improvements</a:t>
            </a:r>
            <a:endParaRPr sz="2000">
              <a:solidFill>
                <a:schemeClr val="dk1"/>
              </a:solidFill>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p:txBody>
      </p:sp>
      <p:sp>
        <p:nvSpPr>
          <p:cNvPr id="129" name="Google Shape;129;g267a3e3e0a6_4_0"/>
          <p:cNvSpPr txBox="1"/>
          <p:nvPr/>
        </p:nvSpPr>
        <p:spPr>
          <a:xfrm>
            <a:off x="4831198" y="0"/>
            <a:ext cx="4312800" cy="507900"/>
          </a:xfrm>
          <a:prstGeom prst="rect">
            <a:avLst/>
          </a:prstGeom>
          <a:noFill/>
          <a:ln>
            <a:noFill/>
          </a:ln>
        </p:spPr>
        <p:txBody>
          <a:bodyPr spcFirstLastPara="1" wrap="square" lIns="91425" tIns="45700" rIns="91425" bIns="45700" anchor="t" anchorCtr="0">
            <a:spAutoFit/>
          </a:bodyPr>
          <a:lstStyle/>
          <a:p>
            <a:pPr marL="457200" marR="0" lvl="0" indent="-355600" algn="r" rtl="0">
              <a:lnSpc>
                <a:spcPct val="100000"/>
              </a:lnSpc>
              <a:spcBef>
                <a:spcPts val="0"/>
              </a:spcBef>
              <a:spcAft>
                <a:spcPts val="0"/>
              </a:spcAft>
              <a:buClr>
                <a:srgbClr val="6AA84F"/>
              </a:buClr>
              <a:buSzPts val="2000"/>
              <a:buAutoNum type="arabicPeriod"/>
            </a:pPr>
            <a:r>
              <a:rPr lang="en-IN" sz="2000">
                <a:solidFill>
                  <a:srgbClr val="6AA84F"/>
                </a:solidFill>
              </a:rPr>
              <a:t>Problem Statement</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Journey of Need to Solution</a:t>
            </a:r>
            <a:endParaRPr sz="3500"/>
          </a:p>
        </p:txBody>
      </p:sp>
      <p:sp>
        <p:nvSpPr>
          <p:cNvPr id="135" name="Google Shape;135;p8"/>
          <p:cNvSpPr/>
          <p:nvPr/>
        </p:nvSpPr>
        <p:spPr>
          <a:xfrm flipH="1">
            <a:off x="5550150" y="1522400"/>
            <a:ext cx="3214500" cy="41817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txBox="1"/>
          <p:nvPr/>
        </p:nvSpPr>
        <p:spPr>
          <a:xfrm>
            <a:off x="5861350" y="1627700"/>
            <a:ext cx="2825400" cy="415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a:solidFill>
                  <a:srgbClr val="74A50F"/>
                </a:solidFill>
                <a:latin typeface="Roboto Medium"/>
                <a:ea typeface="Roboto Medium"/>
                <a:cs typeface="Roboto Medium"/>
                <a:sym typeface="Roboto Medium"/>
              </a:rPr>
              <a:t>TRANSLATING TO A SOLUTION WITH</a:t>
            </a:r>
            <a:endParaRPr b="1">
              <a:latin typeface="Calibri"/>
              <a:ea typeface="Calibri"/>
              <a:cs typeface="Calibri"/>
              <a:sym typeface="Calibri"/>
            </a:endParaRPr>
          </a:p>
          <a:p>
            <a:pPr marL="0" marR="0" lvl="0" indent="0" algn="l" rtl="0">
              <a:lnSpc>
                <a:spcPct val="100000"/>
              </a:lnSpc>
              <a:spcBef>
                <a:spcPts val="0"/>
              </a:spcBef>
              <a:spcAft>
                <a:spcPts val="0"/>
              </a:spcAft>
              <a:buNone/>
            </a:pP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High Accuracy</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Crop Diversity</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Real Time Detection</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Offline Functionality</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User Friendly Interface</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Localization</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Cost Effectiveness</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Educational Resources</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Collaboration with Experts</a:t>
            </a:r>
            <a:endParaRPr>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Scalability</a:t>
            </a:r>
            <a:endParaRPr>
              <a:latin typeface="Calibri"/>
              <a:ea typeface="Calibri"/>
              <a:cs typeface="Calibri"/>
              <a:sym typeface="Calibri"/>
            </a:endParaRPr>
          </a:p>
          <a:p>
            <a:pPr marL="914400" marR="0" lvl="1" indent="-31750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Crops Covered</a:t>
            </a:r>
            <a:endParaRPr>
              <a:latin typeface="Calibri"/>
              <a:ea typeface="Calibri"/>
              <a:cs typeface="Calibri"/>
              <a:sym typeface="Calibri"/>
            </a:endParaRPr>
          </a:p>
          <a:p>
            <a:pPr marL="914400" marR="0" lvl="1" indent="-31750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Geo Locations</a:t>
            </a:r>
            <a:endParaRPr>
              <a:latin typeface="Calibri"/>
              <a:ea typeface="Calibri"/>
              <a:cs typeface="Calibri"/>
              <a:sym typeface="Calibri"/>
            </a:endParaRPr>
          </a:p>
          <a:p>
            <a:pPr marL="914400" marR="0" lvl="1" indent="-317500" algn="l" rtl="0">
              <a:lnSpc>
                <a:spcPct val="100000"/>
              </a:lnSpc>
              <a:spcBef>
                <a:spcPts val="0"/>
              </a:spcBef>
              <a:spcAft>
                <a:spcPts val="0"/>
              </a:spcAft>
              <a:buClr>
                <a:srgbClr val="000000"/>
              </a:buClr>
              <a:buSzPts val="1400"/>
              <a:buFont typeface="Calibri"/>
              <a:buChar char="•"/>
            </a:pPr>
            <a:r>
              <a:rPr lang="en-IN" sz="1400" i="0" u="none" strike="noStrike" cap="none">
                <a:solidFill>
                  <a:srgbClr val="000000"/>
                </a:solidFill>
                <a:latin typeface="Calibri"/>
                <a:ea typeface="Calibri"/>
                <a:cs typeface="Calibri"/>
                <a:sym typeface="Calibri"/>
              </a:rPr>
              <a:t>Value Added Services</a:t>
            </a:r>
            <a:endParaRPr>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p:txBody>
      </p:sp>
      <p:sp>
        <p:nvSpPr>
          <p:cNvPr id="137" name="Google Shape;137;p8"/>
          <p:cNvSpPr/>
          <p:nvPr/>
        </p:nvSpPr>
        <p:spPr>
          <a:xfrm>
            <a:off x="457200" y="1522400"/>
            <a:ext cx="3133200" cy="41817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
          <p:cNvSpPr txBox="1"/>
          <p:nvPr/>
        </p:nvSpPr>
        <p:spPr>
          <a:xfrm>
            <a:off x="501275" y="1627700"/>
            <a:ext cx="2825400" cy="4371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a:solidFill>
                  <a:srgbClr val="74A50F"/>
                </a:solidFill>
                <a:latin typeface="Roboto Medium"/>
                <a:ea typeface="Roboto Medium"/>
                <a:cs typeface="Roboto Medium"/>
                <a:sym typeface="Roboto Medium"/>
              </a:rPr>
              <a:t>UNDERSTANDING CUSTOMER NEEDS</a:t>
            </a:r>
            <a:endParaRPr b="1">
              <a:latin typeface="Calibri"/>
              <a:ea typeface="Calibri"/>
              <a:cs typeface="Calibri"/>
              <a:sym typeface="Calibri"/>
            </a:endParaRPr>
          </a:p>
          <a:p>
            <a:pPr marL="0" marR="0" lvl="0" indent="0" algn="l" rtl="0">
              <a:lnSpc>
                <a:spcPct val="100000"/>
              </a:lnSpc>
              <a:spcBef>
                <a:spcPts val="0"/>
              </a:spcBef>
              <a:spcAft>
                <a:spcPts val="0"/>
              </a:spcAft>
              <a:buNone/>
            </a:pPr>
            <a:endParaRPr b="1">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400"/>
              <a:buFont typeface="Calibri"/>
              <a:buChar char="•"/>
            </a:pPr>
            <a:r>
              <a:rPr lang="en-IN">
                <a:latin typeface="Calibri"/>
                <a:ea typeface="Calibri"/>
                <a:cs typeface="Calibri"/>
                <a:sym typeface="Calibri"/>
              </a:rPr>
              <a:t>Mobile First Approach</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UI/UX Design</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Real Time Disease Diagnosis</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Disease Information by Region</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Multilingual Assistance</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Offline Functionality</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Simple Image Capture and Upload</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Integration with Farm Management System</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Data Privacy and Security</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Transparent Pricing and Affordable Plans</a:t>
            </a:r>
            <a:endParaRPr>
              <a:latin typeface="Calibri"/>
              <a:ea typeface="Calibri"/>
              <a:cs typeface="Calibri"/>
              <a:sym typeface="Calibri"/>
            </a:endParaRPr>
          </a:p>
          <a:p>
            <a:pPr marL="285750" marR="0" lvl="0" indent="-285750" algn="l" rtl="0">
              <a:lnSpc>
                <a:spcPct val="100000"/>
              </a:lnSpc>
              <a:spcBef>
                <a:spcPts val="0"/>
              </a:spcBef>
              <a:spcAft>
                <a:spcPts val="0"/>
              </a:spcAft>
              <a:buSzPts val="1400"/>
              <a:buFont typeface="Calibri"/>
              <a:buChar char="•"/>
            </a:pPr>
            <a:r>
              <a:rPr lang="en-IN">
                <a:latin typeface="Calibri"/>
                <a:ea typeface="Calibri"/>
                <a:cs typeface="Calibri"/>
                <a:sym typeface="Calibri"/>
              </a:rPr>
              <a:t>Community Engagement</a:t>
            </a:r>
            <a:endParaRPr>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a:p>
            <a:pPr marL="285750" marR="0" lvl="3"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libri"/>
              <a:ea typeface="Calibri"/>
              <a:cs typeface="Calibri"/>
              <a:sym typeface="Calibri"/>
            </a:endParaRPr>
          </a:p>
        </p:txBody>
      </p:sp>
      <p:sp>
        <p:nvSpPr>
          <p:cNvPr id="139" name="Google Shape;139;p8"/>
          <p:cNvSpPr/>
          <p:nvPr/>
        </p:nvSpPr>
        <p:spPr>
          <a:xfrm>
            <a:off x="3939563" y="3249325"/>
            <a:ext cx="1308900" cy="4689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Solution at a Glance</a:t>
            </a:r>
            <a:endParaRPr sz="3500"/>
          </a:p>
        </p:txBody>
      </p:sp>
      <p:sp>
        <p:nvSpPr>
          <p:cNvPr id="145" name="Google Shape;145;p5"/>
          <p:cNvSpPr/>
          <p:nvPr/>
        </p:nvSpPr>
        <p:spPr>
          <a:xfrm>
            <a:off x="467550" y="1340775"/>
            <a:ext cx="4896600" cy="45840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Crops: Toor Dal, Tomato,  Grapes. </a:t>
            </a:r>
            <a:endParaRPr sz="14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Solution focusing on one Crop, Vegetable and Fruit each</a:t>
            </a:r>
            <a:endParaRPr sz="1400" b="0" i="0" u="none" strike="noStrike" cap="none">
              <a:solidFill>
                <a:srgbClr val="000000"/>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Char char="●"/>
            </a:pPr>
            <a:r>
              <a:rPr lang="en-IN" sz="1400" b="0" i="0" u="none" strike="noStrike" cap="none">
                <a:solidFill>
                  <a:schemeClr val="dk1"/>
                </a:solidFill>
                <a:latin typeface="Arial"/>
                <a:ea typeface="Arial"/>
                <a:cs typeface="Arial"/>
                <a:sym typeface="Arial"/>
              </a:rPr>
              <a:t>Transfer Learning to expand the model for more </a:t>
            </a:r>
            <a:r>
              <a:rPr lang="en-IN">
                <a:solidFill>
                  <a:schemeClr val="dk1"/>
                </a:solidFill>
              </a:rPr>
              <a:t>crops</a:t>
            </a:r>
            <a:endParaRPr sz="1400" b="0" i="0" u="none" strike="noStrike" cap="none">
              <a:solidFill>
                <a:srgbClr val="000000"/>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A holistic solution addressing consulting and services to farmers starting from seed selection till harvesting</a:t>
            </a:r>
            <a:endParaRPr sz="1400" b="0" i="0" u="none" strike="noStrike" cap="none">
              <a:solidFill>
                <a:srgbClr val="000000"/>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Main focus on identifying Pests, Weeds, Fungus using Computer Vision and AI model to generate Specific recommendation</a:t>
            </a:r>
            <a:endParaRPr sz="14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Options for Farmers to click pictures of the field via their Mobile Phones or in higher levels of service through Drones and Satellites. </a:t>
            </a:r>
            <a:endParaRPr sz="14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These images would be processed by the AI model to generate specific recommendations. </a:t>
            </a:r>
            <a:endParaRPr sz="1400" b="0" i="0" u="none" strike="noStrike" cap="none">
              <a:solidFill>
                <a:srgbClr val="000000"/>
              </a:solidFill>
              <a:latin typeface="Arial"/>
              <a:ea typeface="Arial"/>
              <a:cs typeface="Arial"/>
              <a:sym typeface="Arial"/>
            </a:endParaRPr>
          </a:p>
        </p:txBody>
      </p:sp>
      <p:sp>
        <p:nvSpPr>
          <p:cNvPr id="146" name="Google Shape;146;p5"/>
          <p:cNvSpPr txBox="1"/>
          <p:nvPr/>
        </p:nvSpPr>
        <p:spPr>
          <a:xfrm>
            <a:off x="4831198" y="0"/>
            <a:ext cx="4312800" cy="507900"/>
          </a:xfrm>
          <a:prstGeom prst="rect">
            <a:avLst/>
          </a:prstGeom>
          <a:noFill/>
          <a:ln>
            <a:noFill/>
          </a:ln>
        </p:spPr>
        <p:txBody>
          <a:bodyPr spcFirstLastPara="1" wrap="square" lIns="91425" tIns="45700" rIns="91425" bIns="45700" anchor="t" anchorCtr="0">
            <a:spAutoFit/>
          </a:bodyPr>
          <a:lstStyle/>
          <a:p>
            <a:pPr marL="457200" marR="0" lvl="0" indent="0" algn="r" rtl="0">
              <a:lnSpc>
                <a:spcPct val="100000"/>
              </a:lnSpc>
              <a:spcBef>
                <a:spcPts val="0"/>
              </a:spcBef>
              <a:spcAft>
                <a:spcPts val="0"/>
              </a:spcAft>
              <a:buNone/>
            </a:pPr>
            <a:r>
              <a:rPr lang="en-IN" sz="2000">
                <a:solidFill>
                  <a:srgbClr val="6AA84F"/>
                </a:solidFill>
              </a:rPr>
              <a:t>2. Solution at a Glance</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47" name="Google Shape;147;p5"/>
          <p:cNvPicPr preferRelativeResize="0"/>
          <p:nvPr/>
        </p:nvPicPr>
        <p:blipFill>
          <a:blip r:embed="rId3">
            <a:alphaModFix/>
          </a:blip>
          <a:stretch>
            <a:fillRect/>
          </a:stretch>
        </p:blipFill>
        <p:spPr>
          <a:xfrm>
            <a:off x="5364150" y="1525625"/>
            <a:ext cx="3720050" cy="375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Understanding the Market</a:t>
            </a:r>
            <a:endParaRPr sz="3500"/>
          </a:p>
        </p:txBody>
      </p:sp>
      <p:sp>
        <p:nvSpPr>
          <p:cNvPr id="153" name="Google Shape;153;p28"/>
          <p:cNvSpPr/>
          <p:nvPr/>
        </p:nvSpPr>
        <p:spPr>
          <a:xfrm>
            <a:off x="569000" y="1121335"/>
            <a:ext cx="3076200" cy="52590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8"/>
          <p:cNvSpPr txBox="1"/>
          <p:nvPr/>
        </p:nvSpPr>
        <p:spPr>
          <a:xfrm>
            <a:off x="714350" y="1645735"/>
            <a:ext cx="2755500" cy="3340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The Indian Agriculture market value stood at </a:t>
            </a:r>
            <a:r>
              <a:rPr lang="en-IN" sz="1200" b="1" i="0" u="none" strike="noStrike" cap="none">
                <a:solidFill>
                  <a:srgbClr val="000000"/>
                </a:solidFill>
                <a:latin typeface="Arial"/>
                <a:ea typeface="Arial"/>
                <a:cs typeface="Arial"/>
                <a:sym typeface="Arial"/>
              </a:rPr>
              <a:t>435.9 Billion USD</a:t>
            </a:r>
            <a:r>
              <a:rPr lang="en-IN" sz="1200" b="0" i="0" u="none" strike="noStrike" cap="none">
                <a:solidFill>
                  <a:srgbClr val="000000"/>
                </a:solidFill>
                <a:latin typeface="Arial"/>
                <a:ea typeface="Arial"/>
                <a:cs typeface="Arial"/>
                <a:sym typeface="Arial"/>
              </a:rPr>
              <a:t> as of 2022 and formed 16.5% of the GDP. This is expected to grow at a </a:t>
            </a:r>
            <a:r>
              <a:rPr lang="en-IN" sz="1200" b="1" i="0" u="none" strike="noStrike" cap="none">
                <a:solidFill>
                  <a:srgbClr val="000000"/>
                </a:solidFill>
                <a:latin typeface="Arial"/>
                <a:ea typeface="Arial"/>
                <a:cs typeface="Arial"/>
                <a:sym typeface="Arial"/>
              </a:rPr>
              <a:t>CAGR of 4.9%</a:t>
            </a:r>
            <a:r>
              <a:rPr lang="en-IN" sz="1200" b="0" i="0" u="none" strike="noStrike" cap="none">
                <a:solidFill>
                  <a:srgbClr val="000000"/>
                </a:solidFill>
                <a:latin typeface="Arial"/>
                <a:ea typeface="Arial"/>
                <a:cs typeface="Arial"/>
                <a:sym typeface="Arial"/>
              </a:rPr>
              <a:t> and reach </a:t>
            </a:r>
            <a:r>
              <a:rPr lang="en-IN" sz="1200" b="1" i="0" u="none" strike="noStrike" cap="none">
                <a:solidFill>
                  <a:srgbClr val="000000"/>
                </a:solidFill>
                <a:latin typeface="Arial"/>
                <a:ea typeface="Arial"/>
                <a:cs typeface="Arial"/>
                <a:sym typeface="Arial"/>
              </a:rPr>
              <a:t>580.82 Billion USD</a:t>
            </a:r>
            <a:r>
              <a:rPr lang="en-IN" sz="1200" b="0" i="0" u="none" strike="noStrike" cap="none">
                <a:solidFill>
                  <a:srgbClr val="000000"/>
                </a:solidFill>
                <a:latin typeface="Arial"/>
                <a:ea typeface="Arial"/>
                <a:cs typeface="Arial"/>
                <a:sym typeface="Arial"/>
              </a:rPr>
              <a:t> by 2028. Agritech Startups have made quite a mark in the Indian Agriculture space and are expected to have a market of close to 35 Billion USD by 2027 (As per the Avendus Capital Report). These Agritech companies are working on three kinds of Business models: margin-based, subscription-based,and</a:t>
            </a:r>
            <a:r>
              <a:rPr lang="en-IN" sz="1200"/>
              <a:t> </a:t>
            </a:r>
            <a:r>
              <a:rPr lang="en-IN" sz="1200" b="0" i="0" u="none" strike="noStrike" cap="none">
                <a:solidFill>
                  <a:srgbClr val="000000"/>
                </a:solidFill>
                <a:latin typeface="Arial"/>
                <a:ea typeface="Arial"/>
                <a:cs typeface="Arial"/>
                <a:sym typeface="Arial"/>
              </a:rPr>
              <a:t>transaction</a:t>
            </a:r>
            <a:r>
              <a:rPr lang="en-IN" sz="1200"/>
              <a:t> </a:t>
            </a:r>
            <a:r>
              <a:rPr lang="en-IN" sz="1200" b="0" i="0" u="none" strike="noStrike" cap="none">
                <a:solidFill>
                  <a:srgbClr val="000000"/>
                </a:solidFill>
                <a:latin typeface="Arial"/>
                <a:ea typeface="Arial"/>
                <a:cs typeface="Arial"/>
                <a:sym typeface="Arial"/>
              </a:rPr>
              <a:t>based. Investment in the Indian Agritech industry was worth USD 242 Million in 2020 alone.</a:t>
            </a:r>
            <a:endParaRPr/>
          </a:p>
          <a:p>
            <a:pPr marL="0" marR="0" lvl="0" indent="0" algn="just"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5" name="Google Shape;155;p28"/>
          <p:cNvSpPr/>
          <p:nvPr/>
        </p:nvSpPr>
        <p:spPr>
          <a:xfrm>
            <a:off x="704903" y="1229786"/>
            <a:ext cx="2225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a:solidFill>
                  <a:srgbClr val="74A50F"/>
                </a:solidFill>
                <a:latin typeface="Roboto Medium"/>
                <a:ea typeface="Roboto Medium"/>
                <a:cs typeface="Roboto Medium"/>
                <a:sym typeface="Roboto Medium"/>
              </a:rPr>
              <a:t>Market Size</a:t>
            </a:r>
            <a:endParaRPr sz="2000" b="1" i="0" u="none" strike="noStrike" cap="none">
              <a:solidFill>
                <a:srgbClr val="74A50F"/>
              </a:solidFill>
              <a:latin typeface="Lucida Sans"/>
              <a:ea typeface="Lucida Sans"/>
              <a:cs typeface="Lucida Sans"/>
              <a:sym typeface="Lucida Sans"/>
            </a:endParaRPr>
          </a:p>
        </p:txBody>
      </p:sp>
      <p:sp>
        <p:nvSpPr>
          <p:cNvPr id="156" name="Google Shape;156;p28"/>
          <p:cNvSpPr/>
          <p:nvPr/>
        </p:nvSpPr>
        <p:spPr>
          <a:xfrm flipH="1">
            <a:off x="3802800" y="1121425"/>
            <a:ext cx="5241000" cy="52590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8"/>
          <p:cNvSpPr txBox="1"/>
          <p:nvPr/>
        </p:nvSpPr>
        <p:spPr>
          <a:xfrm>
            <a:off x="3955200" y="1645735"/>
            <a:ext cx="51408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If we just target the three identified markets of </a:t>
            </a:r>
            <a:r>
              <a:rPr lang="en-IN" sz="1200" b="1" i="0" u="none" strike="noStrike" cap="none">
                <a:solidFill>
                  <a:srgbClr val="000000"/>
                </a:solidFill>
                <a:latin typeface="Arial"/>
                <a:ea typeface="Arial"/>
                <a:cs typeface="Arial"/>
                <a:sym typeface="Arial"/>
              </a:rPr>
              <a:t>Tomato, Grapes and Toor Daal</a:t>
            </a:r>
            <a:r>
              <a:rPr lang="en-IN" sz="1200" b="0" i="0" u="none" strike="noStrike" cap="none">
                <a:solidFill>
                  <a:srgbClr val="000000"/>
                </a:solidFill>
                <a:latin typeface="Arial"/>
                <a:ea typeface="Arial"/>
                <a:cs typeface="Arial"/>
                <a:sym typeface="Arial"/>
              </a:rPr>
              <a:t> then,</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The </a:t>
            </a:r>
            <a:r>
              <a:rPr lang="en-IN" sz="1200" b="1" i="0" u="none" strike="noStrike" cap="none">
                <a:solidFill>
                  <a:srgbClr val="000000"/>
                </a:solidFill>
                <a:latin typeface="Arial"/>
                <a:ea typeface="Arial"/>
                <a:cs typeface="Arial"/>
                <a:sym typeface="Arial"/>
              </a:rPr>
              <a:t>TAM</a:t>
            </a:r>
            <a:r>
              <a:rPr lang="en-IN" sz="1200" b="0" i="0" u="none" strike="noStrike" cap="none">
                <a:solidFill>
                  <a:srgbClr val="000000"/>
                </a:solidFill>
                <a:latin typeface="Arial"/>
                <a:ea typeface="Arial"/>
                <a:cs typeface="Arial"/>
                <a:sym typeface="Arial"/>
              </a:rPr>
              <a:t> (Total Addressable Market) is valued at </a:t>
            </a:r>
            <a:r>
              <a:rPr lang="en-IN" sz="1200" b="1" i="0" u="none" strike="noStrike" cap="none">
                <a:solidFill>
                  <a:srgbClr val="000000"/>
                </a:solidFill>
                <a:latin typeface="Arial"/>
                <a:ea typeface="Arial"/>
                <a:cs typeface="Arial"/>
                <a:sym typeface="Arial"/>
              </a:rPr>
              <a:t>INR 1,32,000 Crores</a:t>
            </a:r>
            <a:r>
              <a:rPr lang="en-IN" sz="1200" b="0" i="0" u="none" strike="noStrike" cap="none">
                <a:solidFill>
                  <a:srgbClr val="000000"/>
                </a:solidFill>
                <a:latin typeface="Arial"/>
                <a:ea typeface="Arial"/>
                <a:cs typeface="Arial"/>
                <a:sym typeface="Arial"/>
              </a:rPr>
              <a:t> currently.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Even </a:t>
            </a:r>
            <a:r>
              <a:rPr lang="en-IN" sz="1200" b="1" i="0" u="none" strike="noStrike" cap="none">
                <a:solidFill>
                  <a:srgbClr val="000000"/>
                </a:solidFill>
                <a:latin typeface="Arial"/>
                <a:ea typeface="Arial"/>
                <a:cs typeface="Arial"/>
                <a:sym typeface="Arial"/>
              </a:rPr>
              <a:t>a 2% SAM</a:t>
            </a:r>
            <a:r>
              <a:rPr lang="en-IN" sz="1200" b="0" i="0" u="none" strike="noStrike" cap="none">
                <a:solidFill>
                  <a:srgbClr val="000000"/>
                </a:solidFill>
                <a:latin typeface="Arial"/>
                <a:ea typeface="Arial"/>
                <a:cs typeface="Arial"/>
                <a:sym typeface="Arial"/>
              </a:rPr>
              <a:t> (Serviceable Addressable Market) in the initial phase gives a Market value of </a:t>
            </a:r>
            <a:r>
              <a:rPr lang="en-IN" sz="1200" b="1" i="0" u="none" strike="noStrike" cap="none">
                <a:solidFill>
                  <a:srgbClr val="000000"/>
                </a:solidFill>
                <a:latin typeface="Arial"/>
                <a:ea typeface="Arial"/>
                <a:cs typeface="Arial"/>
                <a:sym typeface="Arial"/>
              </a:rPr>
              <a:t>INR 2640 Crores</a:t>
            </a:r>
            <a:r>
              <a:rPr lang="en-IN"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Considering a nominal </a:t>
            </a:r>
            <a:r>
              <a:rPr lang="en-IN" sz="1200" b="1" i="0" u="none" strike="noStrike" cap="none">
                <a:solidFill>
                  <a:srgbClr val="000000"/>
                </a:solidFill>
                <a:latin typeface="Arial"/>
                <a:ea typeface="Arial"/>
                <a:cs typeface="Arial"/>
                <a:sym typeface="Arial"/>
              </a:rPr>
              <a:t>3% subscription cost</a:t>
            </a:r>
            <a:r>
              <a:rPr lang="en-IN" sz="1200" b="0" i="0" u="none" strike="noStrike" cap="none">
                <a:solidFill>
                  <a:srgbClr val="000000"/>
                </a:solidFill>
                <a:latin typeface="Arial"/>
                <a:ea typeface="Arial"/>
                <a:cs typeface="Arial"/>
                <a:sym typeface="Arial"/>
              </a:rPr>
              <a:t> of the Market Value we can look at revenues of </a:t>
            </a:r>
            <a:r>
              <a:rPr lang="en-IN" sz="1200" b="1" i="0" u="none" strike="noStrike" cap="none">
                <a:solidFill>
                  <a:srgbClr val="000000"/>
                </a:solidFill>
                <a:latin typeface="Arial"/>
                <a:ea typeface="Arial"/>
                <a:cs typeface="Arial"/>
                <a:sym typeface="Arial"/>
              </a:rPr>
              <a:t>INR 79 Crores</a:t>
            </a:r>
            <a:r>
              <a:rPr lang="en-IN" sz="1200" b="0" i="0" u="none" strike="noStrike" cap="none">
                <a:solidFill>
                  <a:srgbClr val="000000"/>
                </a:solidFill>
                <a:latin typeface="Arial"/>
                <a:ea typeface="Arial"/>
                <a:cs typeface="Arial"/>
                <a:sym typeface="Arial"/>
              </a:rPr>
              <a:t> in the 1st year of operation itself.</a:t>
            </a:r>
            <a:endParaRPr/>
          </a:p>
          <a:p>
            <a:pPr marL="0" marR="0" lvl="0" indent="0" algn="l"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The revenues will continue to expand exponentially as we add more crops and increase the reach of the existing market.</a:t>
            </a:r>
            <a:endParaRPr/>
          </a:p>
          <a:p>
            <a:pPr marL="0" marR="0" lvl="0" indent="0" algn="just"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158" name="Google Shape;158;p28"/>
          <p:cNvSpPr/>
          <p:nvPr/>
        </p:nvSpPr>
        <p:spPr>
          <a:xfrm>
            <a:off x="6718493" y="1229786"/>
            <a:ext cx="2225100" cy="40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IN" sz="2000">
                <a:solidFill>
                  <a:srgbClr val="74A50F"/>
                </a:solidFill>
                <a:latin typeface="Roboto Medium"/>
                <a:ea typeface="Roboto Medium"/>
                <a:cs typeface="Roboto Medium"/>
                <a:sym typeface="Roboto Medium"/>
              </a:rPr>
              <a:t>Target Market</a:t>
            </a:r>
            <a:endParaRPr sz="2000" b="1" i="0" u="none" strike="noStrike" cap="none">
              <a:solidFill>
                <a:srgbClr val="74A50F"/>
              </a:solidFill>
              <a:latin typeface="Lucida Sans"/>
              <a:ea typeface="Lucida Sans"/>
              <a:cs typeface="Lucida Sans"/>
              <a:sym typeface="Lucida Sans"/>
            </a:endParaRPr>
          </a:p>
        </p:txBody>
      </p:sp>
      <p:pic>
        <p:nvPicPr>
          <p:cNvPr id="159" name="Google Shape;159;p28"/>
          <p:cNvPicPr preferRelativeResize="0"/>
          <p:nvPr/>
        </p:nvPicPr>
        <p:blipFill rotWithShape="1">
          <a:blip r:embed="rId3">
            <a:alphaModFix/>
          </a:blip>
          <a:srcRect/>
          <a:stretch/>
        </p:blipFill>
        <p:spPr>
          <a:xfrm>
            <a:off x="3802800" y="4187125"/>
            <a:ext cx="5241001" cy="2294325"/>
          </a:xfrm>
          <a:prstGeom prst="rect">
            <a:avLst/>
          </a:prstGeom>
          <a:noFill/>
          <a:ln>
            <a:noFill/>
          </a:ln>
        </p:spPr>
      </p:pic>
      <p:sp>
        <p:nvSpPr>
          <p:cNvPr id="160" name="Google Shape;160;p28"/>
          <p:cNvSpPr txBox="1"/>
          <p:nvPr/>
        </p:nvSpPr>
        <p:spPr>
          <a:xfrm>
            <a:off x="781103" y="4896700"/>
            <a:ext cx="2688600" cy="1123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N" sz="1200" b="0" i="0" u="none" strike="noStrike" cap="none">
                <a:solidFill>
                  <a:srgbClr val="000000"/>
                </a:solidFill>
                <a:latin typeface="Arial"/>
                <a:ea typeface="Arial"/>
                <a:cs typeface="Arial"/>
                <a:sym typeface="Arial"/>
              </a:rPr>
              <a:t>We will be targeting with our product </a:t>
            </a:r>
            <a:endParaRPr/>
          </a:p>
          <a:p>
            <a:pPr marL="171450" marR="0" lvl="0" indent="-171450" algn="just" rtl="0">
              <a:lnSpc>
                <a:spcPct val="100000"/>
              </a:lnSpc>
              <a:spcBef>
                <a:spcPts val="0"/>
              </a:spcBef>
              <a:spcAft>
                <a:spcPts val="0"/>
              </a:spcAft>
              <a:buClr>
                <a:srgbClr val="000000"/>
              </a:buClr>
              <a:buSzPts val="1200"/>
              <a:buFont typeface="Arial"/>
              <a:buChar char="•"/>
            </a:pPr>
            <a:r>
              <a:rPr lang="en-IN" sz="1200" b="0" i="0" u="none" strike="noStrike" cap="none">
                <a:solidFill>
                  <a:srgbClr val="000000"/>
                </a:solidFill>
                <a:latin typeface="Arial"/>
                <a:ea typeface="Arial"/>
                <a:cs typeface="Arial"/>
                <a:sym typeface="Arial"/>
              </a:rPr>
              <a:t>Farmers</a:t>
            </a:r>
            <a:endParaRPr/>
          </a:p>
          <a:p>
            <a:pPr marL="171450" marR="0" lvl="0" indent="-171450" algn="just" rtl="0">
              <a:lnSpc>
                <a:spcPct val="100000"/>
              </a:lnSpc>
              <a:spcBef>
                <a:spcPts val="0"/>
              </a:spcBef>
              <a:spcAft>
                <a:spcPts val="0"/>
              </a:spcAft>
              <a:buClr>
                <a:srgbClr val="000000"/>
              </a:buClr>
              <a:buSzPts val="1200"/>
              <a:buFont typeface="Arial"/>
              <a:buChar char="•"/>
            </a:pPr>
            <a:r>
              <a:rPr lang="en-IN" sz="1200" b="0" i="0" u="none" strike="noStrike" cap="none">
                <a:solidFill>
                  <a:srgbClr val="000000"/>
                </a:solidFill>
                <a:latin typeface="Arial"/>
                <a:ea typeface="Arial"/>
                <a:cs typeface="Arial"/>
                <a:sym typeface="Arial"/>
              </a:rPr>
              <a:t>Agricultural Extension Services</a:t>
            </a:r>
            <a:endParaRPr/>
          </a:p>
          <a:p>
            <a:pPr marL="171450" marR="0" lvl="0" indent="-171450" algn="just" rtl="0">
              <a:lnSpc>
                <a:spcPct val="100000"/>
              </a:lnSpc>
              <a:spcBef>
                <a:spcPts val="0"/>
              </a:spcBef>
              <a:spcAft>
                <a:spcPts val="0"/>
              </a:spcAft>
              <a:buClr>
                <a:srgbClr val="000000"/>
              </a:buClr>
              <a:buSzPts val="1200"/>
              <a:buFont typeface="Arial"/>
              <a:buChar char="•"/>
            </a:pPr>
            <a:r>
              <a:rPr lang="en-IN" sz="1200" b="0" i="0" u="none" strike="noStrike" cap="none">
                <a:solidFill>
                  <a:srgbClr val="000000"/>
                </a:solidFill>
                <a:latin typeface="Arial"/>
                <a:ea typeface="Arial"/>
                <a:cs typeface="Arial"/>
                <a:sym typeface="Arial"/>
              </a:rPr>
              <a:t>Agritech Companies</a:t>
            </a:r>
            <a:endParaRPr/>
          </a:p>
          <a:p>
            <a:pPr marL="171450" marR="0" lvl="0" indent="-171450" algn="just" rtl="0">
              <a:lnSpc>
                <a:spcPct val="100000"/>
              </a:lnSpc>
              <a:spcBef>
                <a:spcPts val="0"/>
              </a:spcBef>
              <a:spcAft>
                <a:spcPts val="0"/>
              </a:spcAft>
              <a:buClr>
                <a:srgbClr val="000000"/>
              </a:buClr>
              <a:buSzPts val="1200"/>
              <a:buFont typeface="Arial"/>
              <a:buChar char="•"/>
            </a:pPr>
            <a:r>
              <a:rPr lang="en-IN" sz="1200" b="0" i="0" u="none" strike="noStrike" cap="none">
                <a:solidFill>
                  <a:srgbClr val="000000"/>
                </a:solidFill>
                <a:latin typeface="Arial"/>
                <a:ea typeface="Arial"/>
                <a:cs typeface="Arial"/>
                <a:sym typeface="Arial"/>
              </a:rPr>
              <a:t>Government Initiatives</a:t>
            </a:r>
            <a:endParaRPr sz="1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1" name="Google Shape;161;p28"/>
          <p:cNvSpPr txBox="1"/>
          <p:nvPr/>
        </p:nvSpPr>
        <p:spPr>
          <a:xfrm>
            <a:off x="4783198" y="0"/>
            <a:ext cx="4312800" cy="507900"/>
          </a:xfrm>
          <a:prstGeom prst="rect">
            <a:avLst/>
          </a:prstGeom>
          <a:noFill/>
          <a:ln>
            <a:noFill/>
          </a:ln>
        </p:spPr>
        <p:txBody>
          <a:bodyPr spcFirstLastPara="1" wrap="square" lIns="91425" tIns="45700" rIns="91425" bIns="45700" anchor="t" anchorCtr="0">
            <a:spAutoFit/>
          </a:bodyPr>
          <a:lstStyle/>
          <a:p>
            <a:pPr marL="457200" marR="0" lvl="0" indent="0" algn="r" rtl="0">
              <a:lnSpc>
                <a:spcPct val="100000"/>
              </a:lnSpc>
              <a:spcBef>
                <a:spcPts val="0"/>
              </a:spcBef>
              <a:spcAft>
                <a:spcPts val="0"/>
              </a:spcAft>
              <a:buNone/>
            </a:pPr>
            <a:r>
              <a:rPr lang="en-IN" sz="2000">
                <a:solidFill>
                  <a:srgbClr val="6AA84F"/>
                </a:solidFill>
              </a:rPr>
              <a:t>3. Market Size</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latin typeface="Lucida Sans"/>
                <a:ea typeface="Lucida Sans"/>
                <a:cs typeface="Lucida Sans"/>
                <a:sym typeface="Lucida Sans"/>
              </a:rPr>
              <a:t>Competition Analysis</a:t>
            </a:r>
            <a:endParaRPr sz="3500">
              <a:latin typeface="Lucida Sans"/>
              <a:ea typeface="Lucida Sans"/>
              <a:cs typeface="Lucida Sans"/>
              <a:sym typeface="Lucida Sans"/>
            </a:endParaRPr>
          </a:p>
        </p:txBody>
      </p:sp>
      <p:graphicFrame>
        <p:nvGraphicFramePr>
          <p:cNvPr id="167" name="Google Shape;167;p29"/>
          <p:cNvGraphicFramePr/>
          <p:nvPr/>
        </p:nvGraphicFramePr>
        <p:xfrm>
          <a:off x="457200" y="1231000"/>
          <a:ext cx="3000000" cy="3000000"/>
        </p:xfrm>
        <a:graphic>
          <a:graphicData uri="http://schemas.openxmlformats.org/drawingml/2006/table">
            <a:tbl>
              <a:tblPr>
                <a:noFill/>
                <a:tableStyleId>{9EF1C473-0C58-44CC-BE7B-5390EAE32172}</a:tableStyleId>
              </a:tblPr>
              <a:tblGrid>
                <a:gridCol w="1106625">
                  <a:extLst>
                    <a:ext uri="{9D8B030D-6E8A-4147-A177-3AD203B41FA5}">
                      <a16:colId xmlns:a16="http://schemas.microsoft.com/office/drawing/2014/main" val="20000"/>
                    </a:ext>
                  </a:extLst>
                </a:gridCol>
                <a:gridCol w="599825">
                  <a:extLst>
                    <a:ext uri="{9D8B030D-6E8A-4147-A177-3AD203B41FA5}">
                      <a16:colId xmlns:a16="http://schemas.microsoft.com/office/drawing/2014/main" val="20001"/>
                    </a:ext>
                  </a:extLst>
                </a:gridCol>
                <a:gridCol w="853225">
                  <a:extLst>
                    <a:ext uri="{9D8B030D-6E8A-4147-A177-3AD203B41FA5}">
                      <a16:colId xmlns:a16="http://schemas.microsoft.com/office/drawing/2014/main" val="20002"/>
                    </a:ext>
                  </a:extLst>
                </a:gridCol>
                <a:gridCol w="853225">
                  <a:extLst>
                    <a:ext uri="{9D8B030D-6E8A-4147-A177-3AD203B41FA5}">
                      <a16:colId xmlns:a16="http://schemas.microsoft.com/office/drawing/2014/main" val="20003"/>
                    </a:ext>
                  </a:extLst>
                </a:gridCol>
                <a:gridCol w="853225">
                  <a:extLst>
                    <a:ext uri="{9D8B030D-6E8A-4147-A177-3AD203B41FA5}">
                      <a16:colId xmlns:a16="http://schemas.microsoft.com/office/drawing/2014/main" val="20004"/>
                    </a:ext>
                  </a:extLst>
                </a:gridCol>
                <a:gridCol w="853225">
                  <a:extLst>
                    <a:ext uri="{9D8B030D-6E8A-4147-A177-3AD203B41FA5}">
                      <a16:colId xmlns:a16="http://schemas.microsoft.com/office/drawing/2014/main" val="20005"/>
                    </a:ext>
                  </a:extLst>
                </a:gridCol>
                <a:gridCol w="853225">
                  <a:extLst>
                    <a:ext uri="{9D8B030D-6E8A-4147-A177-3AD203B41FA5}">
                      <a16:colId xmlns:a16="http://schemas.microsoft.com/office/drawing/2014/main" val="20006"/>
                    </a:ext>
                  </a:extLst>
                </a:gridCol>
                <a:gridCol w="853225">
                  <a:extLst>
                    <a:ext uri="{9D8B030D-6E8A-4147-A177-3AD203B41FA5}">
                      <a16:colId xmlns:a16="http://schemas.microsoft.com/office/drawing/2014/main" val="20007"/>
                    </a:ext>
                  </a:extLst>
                </a:gridCol>
                <a:gridCol w="853225">
                  <a:extLst>
                    <a:ext uri="{9D8B030D-6E8A-4147-A177-3AD203B41FA5}">
                      <a16:colId xmlns:a16="http://schemas.microsoft.com/office/drawing/2014/main" val="20008"/>
                    </a:ext>
                  </a:extLst>
                </a:gridCol>
                <a:gridCol w="853225">
                  <a:extLst>
                    <a:ext uri="{9D8B030D-6E8A-4147-A177-3AD203B41FA5}">
                      <a16:colId xmlns:a16="http://schemas.microsoft.com/office/drawing/2014/main" val="20009"/>
                    </a:ext>
                  </a:extLst>
                </a:gridCol>
              </a:tblGrid>
              <a:tr h="927950">
                <a:tc>
                  <a:txBody>
                    <a:bodyPr/>
                    <a:lstStyle/>
                    <a:p>
                      <a:pPr marL="0" lvl="0" indent="0" algn="ctr" rtl="0">
                        <a:spcBef>
                          <a:spcPts val="0"/>
                        </a:spcBef>
                        <a:spcAft>
                          <a:spcPts val="0"/>
                        </a:spcAft>
                        <a:buNone/>
                      </a:pPr>
                      <a:r>
                        <a:rPr lang="en-IN" sz="1200" b="1"/>
                        <a:t>Factor</a:t>
                      </a:r>
                      <a:endParaRPr sz="1200" b="1"/>
                    </a:p>
                  </a:txBody>
                  <a:tcPr marL="91425" marR="91425" marT="91425" marB="91425" anchor="ctr"/>
                </a:tc>
                <a:tc>
                  <a:txBody>
                    <a:bodyPr/>
                    <a:lstStyle/>
                    <a:p>
                      <a:pPr marL="0" lvl="0" indent="0" algn="ctr" rtl="0">
                        <a:spcBef>
                          <a:spcPts val="0"/>
                        </a:spcBef>
                        <a:spcAft>
                          <a:spcPts val="0"/>
                        </a:spcAft>
                        <a:buNone/>
                      </a:pPr>
                      <a:r>
                        <a:rPr lang="en-IN" sz="1200" b="1"/>
                        <a:t>Imp to Customer</a:t>
                      </a:r>
                      <a:endParaRPr sz="1200" b="1"/>
                    </a:p>
                  </a:txBody>
                  <a:tcPr marL="91425" marR="91425" marT="91425" marB="91425" anchor="ctr"/>
                </a:tc>
                <a:tc>
                  <a:txBody>
                    <a:bodyPr/>
                    <a:lstStyle/>
                    <a:p>
                      <a:pPr marL="0" lvl="0" indent="0" algn="ctr" rtl="0">
                        <a:spcBef>
                          <a:spcPts val="0"/>
                        </a:spcBef>
                        <a:spcAft>
                          <a:spcPts val="0"/>
                        </a:spcAft>
                        <a:buNone/>
                      </a:pPr>
                      <a:r>
                        <a:rPr lang="en-IN" sz="1200" b="1">
                          <a:solidFill>
                            <a:srgbClr val="6AA84F"/>
                          </a:solidFill>
                        </a:rPr>
                        <a:t>Green ScanAI</a:t>
                      </a:r>
                      <a:endParaRPr sz="1200" b="1">
                        <a:solidFill>
                          <a:srgbClr val="6AA84F"/>
                        </a:solidFill>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IN" sz="1200" b="1"/>
                        <a:t>Cropin</a:t>
                      </a:r>
                      <a:endParaRPr sz="1200" b="1"/>
                    </a:p>
                  </a:txBody>
                  <a:tcPr marL="91425" marR="91425" marT="91425" marB="91425" anchor="ctr"/>
                </a:tc>
                <a:tc>
                  <a:txBody>
                    <a:bodyPr/>
                    <a:lstStyle/>
                    <a:p>
                      <a:pPr marL="0" lvl="0" indent="0" algn="ctr" rtl="0">
                        <a:spcBef>
                          <a:spcPts val="0"/>
                        </a:spcBef>
                        <a:spcAft>
                          <a:spcPts val="0"/>
                        </a:spcAft>
                        <a:buNone/>
                      </a:pPr>
                      <a:r>
                        <a:rPr lang="en-IN" sz="1200" b="1"/>
                        <a:t>Agribolo</a:t>
                      </a:r>
                      <a:endParaRPr sz="1200" b="1"/>
                    </a:p>
                  </a:txBody>
                  <a:tcPr marL="91425" marR="91425" marT="91425" marB="91425" anchor="ctr"/>
                </a:tc>
                <a:tc>
                  <a:txBody>
                    <a:bodyPr/>
                    <a:lstStyle/>
                    <a:p>
                      <a:pPr marL="0" lvl="0" indent="0" algn="ctr" rtl="0">
                        <a:spcBef>
                          <a:spcPts val="0"/>
                        </a:spcBef>
                        <a:spcAft>
                          <a:spcPts val="0"/>
                        </a:spcAft>
                        <a:buNone/>
                      </a:pPr>
                      <a:r>
                        <a:rPr lang="en-IN" sz="1200" b="1"/>
                        <a:t>Blue River</a:t>
                      </a:r>
                      <a:endParaRPr sz="1200" b="1"/>
                    </a:p>
                  </a:txBody>
                  <a:tcPr marL="91425" marR="91425" marT="91425" marB="91425" anchor="ctr"/>
                </a:tc>
                <a:tc>
                  <a:txBody>
                    <a:bodyPr/>
                    <a:lstStyle/>
                    <a:p>
                      <a:pPr marL="0" lvl="0" indent="0" algn="ctr" rtl="0">
                        <a:spcBef>
                          <a:spcPts val="0"/>
                        </a:spcBef>
                        <a:spcAft>
                          <a:spcPts val="0"/>
                        </a:spcAft>
                        <a:buNone/>
                      </a:pPr>
                      <a:r>
                        <a:rPr lang="en-IN" sz="1200" b="1"/>
                        <a:t>Farm Wise</a:t>
                      </a:r>
                      <a:endParaRPr sz="1200" b="1"/>
                    </a:p>
                  </a:txBody>
                  <a:tcPr marL="91425" marR="91425" marT="91425" marB="91425" anchor="ctr"/>
                </a:tc>
                <a:tc>
                  <a:txBody>
                    <a:bodyPr/>
                    <a:lstStyle/>
                    <a:p>
                      <a:pPr marL="0" lvl="0" indent="0" algn="ctr" rtl="0">
                        <a:spcBef>
                          <a:spcPts val="0"/>
                        </a:spcBef>
                        <a:spcAft>
                          <a:spcPts val="0"/>
                        </a:spcAft>
                        <a:buNone/>
                      </a:pPr>
                      <a:r>
                        <a:rPr lang="en-IN" sz="1200" b="1"/>
                        <a:t>DeHaat</a:t>
                      </a:r>
                      <a:endParaRPr sz="1200" b="1"/>
                    </a:p>
                  </a:txBody>
                  <a:tcPr marL="91425" marR="91425" marT="91425" marB="91425" anchor="ctr"/>
                </a:tc>
                <a:tc>
                  <a:txBody>
                    <a:bodyPr/>
                    <a:lstStyle/>
                    <a:p>
                      <a:pPr marL="0" lvl="0" indent="0" algn="ctr" rtl="0">
                        <a:spcBef>
                          <a:spcPts val="0"/>
                        </a:spcBef>
                        <a:spcAft>
                          <a:spcPts val="0"/>
                        </a:spcAft>
                        <a:buNone/>
                      </a:pPr>
                      <a:r>
                        <a:rPr lang="en-IN" sz="1200" b="1"/>
                        <a:t>Tartan Sense</a:t>
                      </a:r>
                      <a:endParaRPr sz="1200" b="1"/>
                    </a:p>
                  </a:txBody>
                  <a:tcPr marL="91425" marR="91425" marT="91425" marB="91425" anchor="ctr"/>
                </a:tc>
                <a:tc>
                  <a:txBody>
                    <a:bodyPr/>
                    <a:lstStyle/>
                    <a:p>
                      <a:pPr marL="0" lvl="0" indent="0" algn="ctr" rtl="0">
                        <a:spcBef>
                          <a:spcPts val="0"/>
                        </a:spcBef>
                        <a:spcAft>
                          <a:spcPts val="0"/>
                        </a:spcAft>
                        <a:buNone/>
                      </a:pPr>
                      <a:r>
                        <a:rPr lang="en-IN" sz="1200" b="1"/>
                        <a:t>AI Bono</a:t>
                      </a:r>
                      <a:endParaRPr sz="1200" b="1"/>
                    </a:p>
                  </a:txBody>
                  <a:tcPr marL="91425" marR="91425" marT="91425" marB="91425" anchor="ctr"/>
                </a:tc>
                <a:extLst>
                  <a:ext uri="{0D108BD9-81ED-4DB2-BD59-A6C34878D82A}">
                    <a16:rowId xmlns:a16="http://schemas.microsoft.com/office/drawing/2014/main" val="10000"/>
                  </a:ext>
                </a:extLst>
              </a:tr>
              <a:tr h="390375">
                <a:tc>
                  <a:txBody>
                    <a:bodyPr/>
                    <a:lstStyle/>
                    <a:p>
                      <a:pPr marL="0" lvl="0" indent="0" algn="l" rtl="0">
                        <a:spcBef>
                          <a:spcPts val="0"/>
                        </a:spcBef>
                        <a:spcAft>
                          <a:spcPts val="0"/>
                        </a:spcAft>
                        <a:buNone/>
                      </a:pPr>
                      <a:r>
                        <a:rPr lang="en-IN" sz="1200" b="1"/>
                        <a:t>Product</a:t>
                      </a:r>
                      <a:endParaRPr sz="1200" b="1"/>
                    </a:p>
                  </a:txBody>
                  <a:tcPr marL="91425" marR="91425" marT="91425" marB="91425"/>
                </a:tc>
                <a:tc>
                  <a:txBody>
                    <a:bodyPr/>
                    <a:lstStyle/>
                    <a:p>
                      <a:pPr marL="0" lvl="0" indent="0" algn="ctr" rtl="0">
                        <a:spcBef>
                          <a:spcPts val="0"/>
                        </a:spcBef>
                        <a:spcAft>
                          <a:spcPts val="0"/>
                        </a:spcAft>
                        <a:buNone/>
                      </a:pPr>
                      <a:r>
                        <a:rPr lang="en-IN" sz="1200" b="1"/>
                        <a:t>1</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1"/>
                  </a:ext>
                </a:extLst>
              </a:tr>
              <a:tr h="390375">
                <a:tc>
                  <a:txBody>
                    <a:bodyPr/>
                    <a:lstStyle/>
                    <a:p>
                      <a:pPr marL="0" lvl="0" indent="0" algn="l" rtl="0">
                        <a:spcBef>
                          <a:spcPts val="0"/>
                        </a:spcBef>
                        <a:spcAft>
                          <a:spcPts val="0"/>
                        </a:spcAft>
                        <a:buNone/>
                      </a:pPr>
                      <a:r>
                        <a:rPr lang="en-IN" sz="1200" b="1"/>
                        <a:t>Price</a:t>
                      </a:r>
                      <a:endParaRPr sz="1200" b="1"/>
                    </a:p>
                  </a:txBody>
                  <a:tcPr marL="91425" marR="91425" marT="91425" marB="91425"/>
                </a:tc>
                <a:tc>
                  <a:txBody>
                    <a:bodyPr/>
                    <a:lstStyle/>
                    <a:p>
                      <a:pPr marL="0" lvl="0" indent="0" algn="ctr" rtl="0">
                        <a:spcBef>
                          <a:spcPts val="0"/>
                        </a:spcBef>
                        <a:spcAft>
                          <a:spcPts val="0"/>
                        </a:spcAft>
                        <a:buNone/>
                      </a:pPr>
                      <a:r>
                        <a:rPr lang="en-IN" sz="1200" b="1"/>
                        <a:t>1</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2"/>
                  </a:ext>
                </a:extLst>
              </a:tr>
              <a:tr h="390375">
                <a:tc>
                  <a:txBody>
                    <a:bodyPr/>
                    <a:lstStyle/>
                    <a:p>
                      <a:pPr marL="0" lvl="0" indent="0" algn="l" rtl="0">
                        <a:spcBef>
                          <a:spcPts val="0"/>
                        </a:spcBef>
                        <a:spcAft>
                          <a:spcPts val="0"/>
                        </a:spcAft>
                        <a:buNone/>
                      </a:pPr>
                      <a:r>
                        <a:rPr lang="en-IN" sz="1200" b="1"/>
                        <a:t>Quality</a:t>
                      </a:r>
                      <a:endParaRPr sz="1200" b="1"/>
                    </a:p>
                  </a:txBody>
                  <a:tcPr marL="91425" marR="91425" marT="91425" marB="91425"/>
                </a:tc>
                <a:tc>
                  <a:txBody>
                    <a:bodyPr/>
                    <a:lstStyle/>
                    <a:p>
                      <a:pPr marL="0" lvl="0" indent="0" algn="ctr" rtl="0">
                        <a:spcBef>
                          <a:spcPts val="0"/>
                        </a:spcBef>
                        <a:spcAft>
                          <a:spcPts val="0"/>
                        </a:spcAft>
                        <a:buNone/>
                      </a:pPr>
                      <a:r>
                        <a:rPr lang="en-IN" sz="1200" b="1"/>
                        <a:t>1</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extLst>
                  <a:ext uri="{0D108BD9-81ED-4DB2-BD59-A6C34878D82A}">
                    <a16:rowId xmlns:a16="http://schemas.microsoft.com/office/drawing/2014/main" val="10003"/>
                  </a:ext>
                </a:extLst>
              </a:tr>
              <a:tr h="440625">
                <a:tc>
                  <a:txBody>
                    <a:bodyPr/>
                    <a:lstStyle/>
                    <a:p>
                      <a:pPr marL="0" lvl="0" indent="0" algn="l" rtl="0">
                        <a:spcBef>
                          <a:spcPts val="0"/>
                        </a:spcBef>
                        <a:spcAft>
                          <a:spcPts val="0"/>
                        </a:spcAft>
                        <a:buNone/>
                      </a:pPr>
                      <a:r>
                        <a:rPr lang="en-IN" sz="1200" b="1"/>
                        <a:t>Selection</a:t>
                      </a:r>
                      <a:endParaRPr sz="1200" b="1"/>
                    </a:p>
                  </a:txBody>
                  <a:tcPr marL="91425" marR="91425" marT="91425" marB="91425"/>
                </a:tc>
                <a:tc>
                  <a:txBody>
                    <a:bodyPr/>
                    <a:lstStyle/>
                    <a:p>
                      <a:pPr marL="0" lvl="0" indent="0" algn="ctr" rtl="0">
                        <a:spcBef>
                          <a:spcPts val="0"/>
                        </a:spcBef>
                        <a:spcAft>
                          <a:spcPts val="0"/>
                        </a:spcAft>
                        <a:buNone/>
                      </a:pPr>
                      <a:r>
                        <a:rPr lang="en-IN" sz="1200" b="1"/>
                        <a:t>3</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4"/>
                  </a:ext>
                </a:extLst>
              </a:tr>
              <a:tr h="390375">
                <a:tc>
                  <a:txBody>
                    <a:bodyPr/>
                    <a:lstStyle/>
                    <a:p>
                      <a:pPr marL="0" lvl="0" indent="0" algn="l" rtl="0">
                        <a:spcBef>
                          <a:spcPts val="0"/>
                        </a:spcBef>
                        <a:spcAft>
                          <a:spcPts val="0"/>
                        </a:spcAft>
                        <a:buNone/>
                      </a:pPr>
                      <a:r>
                        <a:rPr lang="en-IN" sz="1200" b="1"/>
                        <a:t>Service</a:t>
                      </a:r>
                      <a:endParaRPr sz="1200" b="1"/>
                    </a:p>
                  </a:txBody>
                  <a:tcPr marL="91425" marR="91425" marT="91425" marB="91425"/>
                </a:tc>
                <a:tc>
                  <a:txBody>
                    <a:bodyPr/>
                    <a:lstStyle/>
                    <a:p>
                      <a:pPr marL="0" lvl="0" indent="0" algn="ctr" rtl="0">
                        <a:spcBef>
                          <a:spcPts val="0"/>
                        </a:spcBef>
                        <a:spcAft>
                          <a:spcPts val="0"/>
                        </a:spcAft>
                        <a:buNone/>
                      </a:pPr>
                      <a:r>
                        <a:rPr lang="en-IN" sz="1200" b="1"/>
                        <a:t>3</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5"/>
                  </a:ext>
                </a:extLst>
              </a:tr>
              <a:tr h="440625">
                <a:tc>
                  <a:txBody>
                    <a:bodyPr/>
                    <a:lstStyle/>
                    <a:p>
                      <a:pPr marL="0" lvl="0" indent="0" algn="l" rtl="0">
                        <a:spcBef>
                          <a:spcPts val="0"/>
                        </a:spcBef>
                        <a:spcAft>
                          <a:spcPts val="0"/>
                        </a:spcAft>
                        <a:buNone/>
                      </a:pPr>
                      <a:r>
                        <a:rPr lang="en-IN" sz="1200" b="1"/>
                        <a:t>Reliability</a:t>
                      </a:r>
                      <a:endParaRPr sz="1200" b="1"/>
                    </a:p>
                  </a:txBody>
                  <a:tcPr marL="91425" marR="91425" marT="91425" marB="91425"/>
                </a:tc>
                <a:tc>
                  <a:txBody>
                    <a:bodyPr/>
                    <a:lstStyle/>
                    <a:p>
                      <a:pPr marL="0" lvl="0" indent="0" algn="ctr" rtl="0">
                        <a:spcBef>
                          <a:spcPts val="0"/>
                        </a:spcBef>
                        <a:spcAft>
                          <a:spcPts val="0"/>
                        </a:spcAft>
                        <a:buNone/>
                      </a:pPr>
                      <a:r>
                        <a:rPr lang="en-IN" sz="1200" b="1"/>
                        <a:t>2</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6"/>
                  </a:ext>
                </a:extLst>
              </a:tr>
              <a:tr h="440625">
                <a:tc>
                  <a:txBody>
                    <a:bodyPr/>
                    <a:lstStyle/>
                    <a:p>
                      <a:pPr marL="0" lvl="0" indent="0" algn="l" rtl="0">
                        <a:spcBef>
                          <a:spcPts val="0"/>
                        </a:spcBef>
                        <a:spcAft>
                          <a:spcPts val="0"/>
                        </a:spcAft>
                        <a:buNone/>
                      </a:pPr>
                      <a:r>
                        <a:rPr lang="en-IN" sz="1200" b="1"/>
                        <a:t>Location</a:t>
                      </a:r>
                      <a:endParaRPr sz="1200" b="1"/>
                    </a:p>
                  </a:txBody>
                  <a:tcPr marL="91425" marR="91425" marT="91425" marB="91425"/>
                </a:tc>
                <a:tc>
                  <a:txBody>
                    <a:bodyPr/>
                    <a:lstStyle/>
                    <a:p>
                      <a:pPr marL="0" lvl="0" indent="0" algn="ctr" rtl="0">
                        <a:spcBef>
                          <a:spcPts val="0"/>
                        </a:spcBef>
                        <a:spcAft>
                          <a:spcPts val="0"/>
                        </a:spcAft>
                        <a:buNone/>
                      </a:pPr>
                      <a:r>
                        <a:rPr lang="en-IN" sz="1200" b="1"/>
                        <a:t>5</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7"/>
                  </a:ext>
                </a:extLst>
              </a:tr>
              <a:tr h="556750">
                <a:tc>
                  <a:txBody>
                    <a:bodyPr/>
                    <a:lstStyle/>
                    <a:p>
                      <a:pPr marL="0" lvl="0" indent="0" algn="l" rtl="0">
                        <a:spcBef>
                          <a:spcPts val="0"/>
                        </a:spcBef>
                        <a:spcAft>
                          <a:spcPts val="0"/>
                        </a:spcAft>
                        <a:buNone/>
                      </a:pPr>
                      <a:r>
                        <a:rPr lang="en-IN" sz="1200" b="1"/>
                        <a:t>Sales Method</a:t>
                      </a:r>
                      <a:endParaRPr sz="1200" b="1"/>
                    </a:p>
                  </a:txBody>
                  <a:tcPr marL="91425" marR="91425" marT="91425" marB="91425"/>
                </a:tc>
                <a:tc>
                  <a:txBody>
                    <a:bodyPr/>
                    <a:lstStyle/>
                    <a:p>
                      <a:pPr marL="0" lvl="0" indent="0" algn="ctr" rtl="0">
                        <a:spcBef>
                          <a:spcPts val="0"/>
                        </a:spcBef>
                        <a:spcAft>
                          <a:spcPts val="0"/>
                        </a:spcAft>
                        <a:buNone/>
                      </a:pPr>
                      <a:r>
                        <a:rPr lang="en-IN" sz="1200" b="1"/>
                        <a:t>3</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8"/>
                  </a:ext>
                </a:extLst>
              </a:tr>
              <a:tr h="390375">
                <a:tc>
                  <a:txBody>
                    <a:bodyPr/>
                    <a:lstStyle/>
                    <a:p>
                      <a:pPr marL="0" lvl="0" indent="0" algn="l" rtl="0">
                        <a:spcBef>
                          <a:spcPts val="0"/>
                        </a:spcBef>
                        <a:spcAft>
                          <a:spcPts val="0"/>
                        </a:spcAft>
                        <a:buNone/>
                      </a:pPr>
                      <a:r>
                        <a:rPr lang="en-IN" sz="1200" b="1"/>
                        <a:t>Credit</a:t>
                      </a:r>
                      <a:endParaRPr sz="1200" b="1"/>
                    </a:p>
                  </a:txBody>
                  <a:tcPr marL="91425" marR="91425" marT="91425" marB="91425"/>
                </a:tc>
                <a:tc>
                  <a:txBody>
                    <a:bodyPr/>
                    <a:lstStyle/>
                    <a:p>
                      <a:pPr marL="0" lvl="0" indent="0" algn="ctr" rtl="0">
                        <a:spcBef>
                          <a:spcPts val="0"/>
                        </a:spcBef>
                        <a:spcAft>
                          <a:spcPts val="0"/>
                        </a:spcAft>
                        <a:buNone/>
                      </a:pPr>
                      <a:r>
                        <a:rPr lang="en-IN" sz="1200" b="1"/>
                        <a:t>3</a:t>
                      </a:r>
                      <a:endParaRPr sz="1200" b="1"/>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solidFill>
                      <a:schemeClr val="lt2"/>
                    </a:solidFill>
                  </a:tcPr>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6AA84F"/>
                          </a:solidFill>
                        </a:rPr>
                        <a:t>S</a:t>
                      </a:r>
                      <a:endParaRPr sz="1200" b="1">
                        <a:solidFill>
                          <a:srgbClr val="6AA84F"/>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tc>
                  <a:txBody>
                    <a:bodyPr/>
                    <a:lstStyle/>
                    <a:p>
                      <a:pPr marL="0" lvl="0" indent="0" algn="ctr" rtl="0">
                        <a:spcBef>
                          <a:spcPts val="0"/>
                        </a:spcBef>
                        <a:spcAft>
                          <a:spcPts val="0"/>
                        </a:spcAft>
                        <a:buNone/>
                      </a:pPr>
                      <a:r>
                        <a:rPr lang="en-IN" sz="1200" b="1">
                          <a:solidFill>
                            <a:srgbClr val="FF0000"/>
                          </a:solidFill>
                        </a:rPr>
                        <a:t>W</a:t>
                      </a:r>
                      <a:endParaRPr sz="1200" b="1">
                        <a:solidFill>
                          <a:srgbClr val="FF0000"/>
                        </a:solidFill>
                      </a:endParaRPr>
                    </a:p>
                  </a:txBody>
                  <a:tcPr marL="91425" marR="91425" marT="91425" marB="91425"/>
                </a:tc>
                <a:extLst>
                  <a:ext uri="{0D108BD9-81ED-4DB2-BD59-A6C34878D82A}">
                    <a16:rowId xmlns:a16="http://schemas.microsoft.com/office/drawing/2014/main" val="10009"/>
                  </a:ext>
                </a:extLst>
              </a:tr>
            </a:tbl>
          </a:graphicData>
        </a:graphic>
      </p:graphicFrame>
      <p:sp>
        <p:nvSpPr>
          <p:cNvPr id="168" name="Google Shape;168;p29"/>
          <p:cNvSpPr txBox="1"/>
          <p:nvPr/>
        </p:nvSpPr>
        <p:spPr>
          <a:xfrm>
            <a:off x="3870100" y="6188650"/>
            <a:ext cx="5119200" cy="384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N" sz="1200" b="1"/>
              <a:t>Importance to Customers : 1-Very Important …. 5-Least Important</a:t>
            </a:r>
            <a:endParaRPr sz="1200" b="1" i="0" u="none" strike="noStrike" cap="none">
              <a:solidFill>
                <a:srgbClr val="000000"/>
              </a:solidFill>
            </a:endParaRPr>
          </a:p>
          <a:p>
            <a:pPr marL="0" marR="0" lvl="0" indent="0" algn="just"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9" name="Google Shape;169;p29"/>
          <p:cNvSpPr txBox="1"/>
          <p:nvPr/>
        </p:nvSpPr>
        <p:spPr>
          <a:xfrm>
            <a:off x="4831198" y="87925"/>
            <a:ext cx="4312800" cy="507900"/>
          </a:xfrm>
          <a:prstGeom prst="rect">
            <a:avLst/>
          </a:prstGeom>
          <a:noFill/>
          <a:ln>
            <a:noFill/>
          </a:ln>
        </p:spPr>
        <p:txBody>
          <a:bodyPr spcFirstLastPara="1" wrap="square" lIns="91425" tIns="45700" rIns="91425" bIns="45700" anchor="t" anchorCtr="0">
            <a:spAutoFit/>
          </a:bodyPr>
          <a:lstStyle/>
          <a:p>
            <a:pPr marL="457200" marR="0" lvl="0" indent="0" algn="r" rtl="0">
              <a:lnSpc>
                <a:spcPct val="100000"/>
              </a:lnSpc>
              <a:spcBef>
                <a:spcPts val="0"/>
              </a:spcBef>
              <a:spcAft>
                <a:spcPts val="0"/>
              </a:spcAft>
              <a:buNone/>
            </a:pPr>
            <a:r>
              <a:rPr lang="en-IN" sz="2000">
                <a:solidFill>
                  <a:srgbClr val="6AA84F"/>
                </a:solidFill>
              </a:rPr>
              <a:t>4. Competition</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67a3e3e0a6_5_0"/>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solidFill>
                  <a:srgbClr val="FF0000"/>
                </a:solidFill>
              </a:rPr>
              <a:t>Barriers to Entry</a:t>
            </a:r>
            <a:r>
              <a:rPr lang="en-IN" sz="3500"/>
              <a:t> and Solution</a:t>
            </a:r>
            <a:endParaRPr sz="3500"/>
          </a:p>
        </p:txBody>
      </p:sp>
      <p:graphicFrame>
        <p:nvGraphicFramePr>
          <p:cNvPr id="175" name="Google Shape;175;g267a3e3e0a6_5_0"/>
          <p:cNvGraphicFramePr/>
          <p:nvPr/>
        </p:nvGraphicFramePr>
        <p:xfrm>
          <a:off x="324550" y="1134638"/>
          <a:ext cx="3000000" cy="3000000"/>
        </p:xfrm>
        <a:graphic>
          <a:graphicData uri="http://schemas.openxmlformats.org/drawingml/2006/table">
            <a:tbl>
              <a:tblPr>
                <a:noFill/>
                <a:tableStyleId>{F4587C8E-122E-4168-9BF7-1C36A9AA7B9B}</a:tableStyleId>
              </a:tblPr>
              <a:tblGrid>
                <a:gridCol w="1867850">
                  <a:extLst>
                    <a:ext uri="{9D8B030D-6E8A-4147-A177-3AD203B41FA5}">
                      <a16:colId xmlns:a16="http://schemas.microsoft.com/office/drawing/2014/main" val="20000"/>
                    </a:ext>
                  </a:extLst>
                </a:gridCol>
                <a:gridCol w="2319150">
                  <a:extLst>
                    <a:ext uri="{9D8B030D-6E8A-4147-A177-3AD203B41FA5}">
                      <a16:colId xmlns:a16="http://schemas.microsoft.com/office/drawing/2014/main" val="20001"/>
                    </a:ext>
                  </a:extLst>
                </a:gridCol>
                <a:gridCol w="4575525">
                  <a:extLst>
                    <a:ext uri="{9D8B030D-6E8A-4147-A177-3AD203B41FA5}">
                      <a16:colId xmlns:a16="http://schemas.microsoft.com/office/drawing/2014/main" val="20002"/>
                    </a:ext>
                  </a:extLst>
                </a:gridCol>
              </a:tblGrid>
              <a:tr h="228150">
                <a:tc>
                  <a:txBody>
                    <a:bodyPr/>
                    <a:lstStyle/>
                    <a:p>
                      <a:pPr marL="0" lvl="0" indent="0" algn="l" rtl="0">
                        <a:spcBef>
                          <a:spcPts val="0"/>
                        </a:spcBef>
                        <a:spcAft>
                          <a:spcPts val="0"/>
                        </a:spcAft>
                        <a:buNone/>
                      </a:pPr>
                      <a:r>
                        <a:rPr lang="en-IN" sz="1200" b="1">
                          <a:solidFill>
                            <a:srgbClr val="FF0000"/>
                          </a:solidFill>
                          <a:latin typeface="Roboto"/>
                          <a:ea typeface="Roboto"/>
                          <a:cs typeface="Roboto"/>
                          <a:sym typeface="Roboto"/>
                        </a:rPr>
                        <a:t>BARRIER</a:t>
                      </a:r>
                      <a:endParaRPr sz="1200" b="1">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200" b="1">
                          <a:solidFill>
                            <a:srgbClr val="FF0000"/>
                          </a:solidFill>
                          <a:latin typeface="Roboto"/>
                          <a:ea typeface="Roboto"/>
                          <a:cs typeface="Roboto"/>
                          <a:sym typeface="Roboto"/>
                        </a:rPr>
                        <a:t>ISSUE</a:t>
                      </a:r>
                      <a:endParaRPr sz="1200" b="1">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200" b="1">
                          <a:solidFill>
                            <a:srgbClr val="6AA84F"/>
                          </a:solidFill>
                          <a:latin typeface="Roboto"/>
                          <a:ea typeface="Roboto"/>
                          <a:cs typeface="Roboto"/>
                          <a:sym typeface="Roboto"/>
                        </a:rPr>
                        <a:t>SOLUTION</a:t>
                      </a:r>
                      <a:endParaRPr sz="1200" b="1">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76725">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Users' Familiarity with Technology</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Rural farmers may not use cellphones or electronics. Farmers may not know how to utilize an AI-driven crop disease monitoring software, which might hinder its adoption.</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6AA84F"/>
                          </a:solidFill>
                          <a:latin typeface="Roboto"/>
                          <a:ea typeface="Roboto"/>
                          <a:cs typeface="Roboto"/>
                          <a:sym typeface="Roboto"/>
                        </a:rPr>
                        <a:t>Simple, intuitive user interfaces may overcome this hurdle. This will help farmers utilize and understand the app. Farmers may also benefit from app training or seminars. Lastly, regional language instructional resources may assist rural farmers use the program.</a:t>
                      </a:r>
                      <a:endParaRPr sz="1000">
                        <a:solidFill>
                          <a:srgbClr val="6AA84F"/>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r>
                        <a:rPr lang="en-IN" sz="1000">
                          <a:solidFill>
                            <a:srgbClr val="6AA84F"/>
                          </a:solidFill>
                          <a:latin typeface="Roboto"/>
                          <a:ea typeface="Roboto"/>
                          <a:cs typeface="Roboto"/>
                          <a:sym typeface="Roboto"/>
                        </a:rPr>
                        <a:t>These methods may make the AI-driven crop disease detection software more farmer-friendly and effective.</a:t>
                      </a:r>
                      <a:endParaRPr sz="1000">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2225">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Internet Bandwidth</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Real-time data transmission and AI processing are hindered in rural India by insufficient internet access.</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6AA84F"/>
                          </a:solidFill>
                          <a:latin typeface="Roboto"/>
                          <a:ea typeface="Roboto"/>
                          <a:cs typeface="Roboto"/>
                          <a:sym typeface="Roboto"/>
                        </a:rPr>
                        <a:t>The software may be used offline by farmers with intermittent internet connectivity. The app collects data and does AI analysis locally, synchronizing with the server when a steady internet connection is available.</a:t>
                      </a:r>
                      <a:endParaRPr sz="1000">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17775">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Device Dependency on Farmers</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Farmers may not have cellphones or may share one device to take crop photos</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6AA84F"/>
                          </a:solidFill>
                          <a:latin typeface="Roboto"/>
                          <a:ea typeface="Roboto"/>
                          <a:cs typeface="Roboto"/>
                          <a:sym typeface="Roboto"/>
                        </a:rPr>
                        <a:t>Farmers may use the software at community centers or kiosks with mobile devices and internet. Provide gadgets via agricultural cooperatives or groups. These methods may enable farmers take crop photos without cellphones or personal devices.</a:t>
                      </a:r>
                      <a:endParaRPr sz="1000">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34750">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Marketing a New Concept in India</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To introduce AI-driven agricultural disease diagnosis takes a lot of marketing and awareness-building</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6AA84F"/>
                          </a:solidFill>
                          <a:latin typeface="Roboto"/>
                          <a:ea typeface="Roboto"/>
                          <a:cs typeface="Roboto"/>
                          <a:sym typeface="Roboto"/>
                        </a:rPr>
                        <a:t>To promote the AI app's advantages, target rural communities, agricultural fairs, and local media. Local influencers and agricultural specialists may also establish trust.</a:t>
                      </a:r>
                      <a:endParaRPr sz="1000">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73525">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High Operational Startup Costs with On-Ground Participation</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FF0000"/>
                          </a:solidFill>
                          <a:latin typeface="Roboto"/>
                          <a:ea typeface="Roboto"/>
                          <a:cs typeface="Roboto"/>
                          <a:sym typeface="Roboto"/>
                        </a:rPr>
                        <a:t>Creating a presence, setting up support centers, and partnering with drone service providers or satellite imaging businesses may be expensive.</a:t>
                      </a:r>
                      <a:endParaRPr sz="1000">
                        <a:solidFill>
                          <a:srgbClr val="FF0000"/>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000">
                          <a:solidFill>
                            <a:srgbClr val="6AA84F"/>
                          </a:solidFill>
                          <a:latin typeface="Roboto"/>
                          <a:ea typeface="Roboto"/>
                          <a:cs typeface="Roboto"/>
                          <a:sym typeface="Roboto"/>
                        </a:rPr>
                        <a:t>Start with a regional pilot to evaluate the product and improve operations. For cost-sharing, collaborate with agricultural groups or drone service companies. Revenue from product adoption may cover operating costs.</a:t>
                      </a:r>
                      <a:endParaRPr sz="1000">
                        <a:solidFill>
                          <a:srgbClr val="6AA84F"/>
                        </a:solidFill>
                        <a:latin typeface="Roboto"/>
                        <a:ea typeface="Roboto"/>
                        <a:cs typeface="Roboto"/>
                        <a:sym typeface="Roboto"/>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6" name="Google Shape;176;g267a3e3e0a6_5_0"/>
          <p:cNvSpPr txBox="1"/>
          <p:nvPr/>
        </p:nvSpPr>
        <p:spPr>
          <a:xfrm>
            <a:off x="4831198" y="0"/>
            <a:ext cx="4312800" cy="507900"/>
          </a:xfrm>
          <a:prstGeom prst="rect">
            <a:avLst/>
          </a:prstGeom>
          <a:noFill/>
          <a:ln>
            <a:noFill/>
          </a:ln>
        </p:spPr>
        <p:txBody>
          <a:bodyPr spcFirstLastPara="1" wrap="square" lIns="91425" tIns="45700" rIns="91425" bIns="45700" anchor="t" anchorCtr="0">
            <a:spAutoFit/>
          </a:bodyPr>
          <a:lstStyle/>
          <a:p>
            <a:pPr marL="914400" marR="0" lvl="0" indent="0" algn="r" rtl="0">
              <a:lnSpc>
                <a:spcPct val="100000"/>
              </a:lnSpc>
              <a:spcBef>
                <a:spcPts val="0"/>
              </a:spcBef>
              <a:spcAft>
                <a:spcPts val="0"/>
              </a:spcAft>
              <a:buNone/>
            </a:pPr>
            <a:r>
              <a:rPr lang="en-IN" sz="2000">
                <a:solidFill>
                  <a:srgbClr val="6AA84F"/>
                </a:solidFill>
              </a:rPr>
              <a:t>Mitigating Risk</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457200" y="87913"/>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Times New Roman"/>
              <a:buNone/>
            </a:pPr>
            <a:r>
              <a:rPr lang="en-IN" sz="3500"/>
              <a:t>Solution Architecture</a:t>
            </a:r>
            <a:endParaRPr sz="3500"/>
          </a:p>
        </p:txBody>
      </p:sp>
      <p:sp>
        <p:nvSpPr>
          <p:cNvPr id="182" name="Google Shape;182;p6"/>
          <p:cNvSpPr txBox="1"/>
          <p:nvPr/>
        </p:nvSpPr>
        <p:spPr>
          <a:xfrm>
            <a:off x="4831198" y="0"/>
            <a:ext cx="4312800" cy="507900"/>
          </a:xfrm>
          <a:prstGeom prst="rect">
            <a:avLst/>
          </a:prstGeom>
          <a:noFill/>
          <a:ln>
            <a:noFill/>
          </a:ln>
        </p:spPr>
        <p:txBody>
          <a:bodyPr spcFirstLastPara="1" wrap="square" lIns="91425" tIns="45700" rIns="91425" bIns="45700" anchor="t" anchorCtr="0">
            <a:spAutoFit/>
          </a:bodyPr>
          <a:lstStyle/>
          <a:p>
            <a:pPr marL="914400" marR="0" lvl="0" indent="0" algn="r" rtl="0">
              <a:lnSpc>
                <a:spcPct val="100000"/>
              </a:lnSpc>
              <a:spcBef>
                <a:spcPts val="0"/>
              </a:spcBef>
              <a:spcAft>
                <a:spcPts val="0"/>
              </a:spcAft>
              <a:buNone/>
            </a:pPr>
            <a:r>
              <a:rPr lang="en-IN" sz="2000">
                <a:solidFill>
                  <a:srgbClr val="6AA84F"/>
                </a:solidFill>
              </a:rPr>
              <a:t>5. Product</a:t>
            </a:r>
            <a:endParaRPr sz="2000" b="0" i="0" u="none" strike="noStrike" cap="none">
              <a:solidFill>
                <a:srgbClr val="6AA84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83" name="Google Shape;183;p6"/>
          <p:cNvPicPr preferRelativeResize="0"/>
          <p:nvPr/>
        </p:nvPicPr>
        <p:blipFill>
          <a:blip r:embed="rId3">
            <a:alphaModFix/>
          </a:blip>
          <a:stretch>
            <a:fillRect/>
          </a:stretch>
        </p:blipFill>
        <p:spPr>
          <a:xfrm>
            <a:off x="457200" y="1056075"/>
            <a:ext cx="8409827" cy="5295049"/>
          </a:xfrm>
          <a:prstGeom prst="rect">
            <a:avLst/>
          </a:prstGeom>
          <a:noFill/>
          <a:ln>
            <a:noFill/>
          </a:ln>
        </p:spPr>
      </p:pic>
    </p:spTree>
  </p:cSld>
  <p:clrMapOvr>
    <a:masterClrMapping/>
  </p:clrMapOvr>
</p:sld>
</file>

<file path=ppt/theme/theme1.xml><?xml version="1.0" encoding="utf-8"?>
<a:theme xmlns:a="http://schemas.openxmlformats.org/drawingml/2006/main" name="Concourse">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1702</Words>
  <Application>Microsoft Office PowerPoint</Application>
  <PresentationFormat>On-screen Show (4:3)</PresentationFormat>
  <Paragraphs>291</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Noto Sans Symbols</vt:lpstr>
      <vt:lpstr>Lucida Sans</vt:lpstr>
      <vt:lpstr>Calibri</vt:lpstr>
      <vt:lpstr>Roboto Medium</vt:lpstr>
      <vt:lpstr>Roboto</vt:lpstr>
      <vt:lpstr>Montserrat</vt:lpstr>
      <vt:lpstr>Times New Roman</vt:lpstr>
      <vt:lpstr>Concourse</vt:lpstr>
      <vt:lpstr>PowerPoint Presentation</vt:lpstr>
      <vt:lpstr>About GreenScanAI</vt:lpstr>
      <vt:lpstr>Potential of the Idea</vt:lpstr>
      <vt:lpstr>Journey of Need to Solution</vt:lpstr>
      <vt:lpstr>Solution at a Glance</vt:lpstr>
      <vt:lpstr>Understanding the Market</vt:lpstr>
      <vt:lpstr>Competition Analysis</vt:lpstr>
      <vt:lpstr>Barriers to Entry and Solution</vt:lpstr>
      <vt:lpstr>Solution Architecture</vt:lpstr>
      <vt:lpstr>AI Algorithms</vt:lpstr>
      <vt:lpstr>Crop Specific Solution</vt:lpstr>
      <vt:lpstr>SWOT Analysis</vt:lpstr>
      <vt:lpstr>Requirements</vt:lpstr>
      <vt:lpstr>Development Roadmap</vt:lpstr>
      <vt:lpstr>Expansion Plan</vt:lpstr>
      <vt:lpstr>Revenue Model – Cost Summary</vt:lpstr>
      <vt:lpstr>ROI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abhishek kumar</cp:lastModifiedBy>
  <cp:revision>1</cp:revision>
  <dcterms:created xsi:type="dcterms:W3CDTF">2023-08-05T06:56:59Z</dcterms:created>
  <dcterms:modified xsi:type="dcterms:W3CDTF">2024-06-23T13:16:09Z</dcterms:modified>
</cp:coreProperties>
</file>